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23"/>
  </p:notesMasterIdLst>
  <p:sldIdLst>
    <p:sldId id="288" r:id="rId5"/>
    <p:sldId id="258" r:id="rId6"/>
    <p:sldId id="289" r:id="rId7"/>
    <p:sldId id="266" r:id="rId8"/>
    <p:sldId id="290" r:id="rId9"/>
    <p:sldId id="259" r:id="rId10"/>
    <p:sldId id="292" r:id="rId11"/>
    <p:sldId id="276" r:id="rId12"/>
    <p:sldId id="293" r:id="rId13"/>
    <p:sldId id="260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1FEAF-B448-4558-9A03-2EA7F9FCA77C}" v="137" dt="2023-10-01T18:03:53.869"/>
    <p1510:client id="{F900281B-A65E-6A86-53D8-41578EC8B63C}" v="167" dt="2023-10-02T05:50:24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4581-C04D-4604-BBB6-EBDD91EB1F36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0F0E7-C905-4A28-8C1A-95D57B52B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4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502FC64-5C45-4CF2-B022-13D491F69505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6F36D0-799E-4BCB-BA37-4DCDD43AA0A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FAB77-39FC-E9BF-A06C-D0A58845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231347"/>
          </a:xfrm>
        </p:spPr>
        <p:txBody>
          <a:bodyPr/>
          <a:lstStyle/>
          <a:p>
            <a:r>
              <a:rPr lang="en-US" dirty="0"/>
              <a:t>KS2 Reading Workshop</a:t>
            </a:r>
          </a:p>
        </p:txBody>
      </p:sp>
      <p:pic>
        <p:nvPicPr>
          <p:cNvPr id="4" name="Content Placeholder 3" descr="Free illustration: Read, Reading, Literacy, Education - Free Image on ...">
            <a:extLst>
              <a:ext uri="{FF2B5EF4-FFF2-40B4-BE49-F238E27FC236}">
                <a16:creationId xmlns:a16="http://schemas.microsoft.com/office/drawing/2014/main" id="{D2EC948F-9E7E-E769-2BC6-03340482D8A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6709" y="731838"/>
            <a:ext cx="4633382" cy="3475037"/>
          </a:xfrm>
        </p:spPr>
      </p:pic>
    </p:spTree>
    <p:extLst>
      <p:ext uri="{BB962C8B-B14F-4D97-AF65-F5344CB8AC3E}">
        <p14:creationId xmlns:p14="http://schemas.microsoft.com/office/powerpoint/2010/main" val="797601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Whole books – not extracts!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Fox and the Ghost King</a:t>
            </a:r>
          </a:p>
          <a:p>
            <a:r>
              <a:rPr lang="en-GB" dirty="0"/>
              <a:t>Hansel and Gretel</a:t>
            </a:r>
          </a:p>
          <a:p>
            <a:r>
              <a:rPr lang="en-GB" dirty="0"/>
              <a:t>The Wreck of </a:t>
            </a:r>
            <a:r>
              <a:rPr lang="en-GB" dirty="0" err="1"/>
              <a:t>Zanizibar</a:t>
            </a:r>
            <a:endParaRPr lang="en-GB" dirty="0"/>
          </a:p>
          <a:p>
            <a:r>
              <a:rPr lang="en-GB" dirty="0"/>
              <a:t>Kensuke’s Kingdom</a:t>
            </a:r>
          </a:p>
          <a:p>
            <a:r>
              <a:rPr lang="en-GB" dirty="0"/>
              <a:t>Private Peaceful</a:t>
            </a:r>
          </a:p>
          <a:p>
            <a:pPr>
              <a:buClr>
                <a:srgbClr val="C3260C"/>
              </a:buClr>
            </a:pPr>
            <a:r>
              <a:rPr lang="en-GB" dirty="0"/>
              <a:t>The Boy at the Back of the Class</a:t>
            </a:r>
          </a:p>
          <a:p>
            <a:pPr>
              <a:buClr>
                <a:srgbClr val="C3260C"/>
              </a:buClr>
            </a:pPr>
            <a:r>
              <a:rPr lang="en-GB" dirty="0"/>
              <a:t>Indian in the Cupboard</a:t>
            </a:r>
          </a:p>
        </p:txBody>
      </p:sp>
    </p:spTree>
    <p:extLst>
      <p:ext uri="{BB962C8B-B14F-4D97-AF65-F5344CB8AC3E}">
        <p14:creationId xmlns:p14="http://schemas.microsoft.com/office/powerpoint/2010/main" val="2804730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E9B8A532-D18E-4E58-FDBE-7C98A8C7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1025802"/>
            <a:ext cx="8496851" cy="422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4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7229B7B0-3395-8D8D-CBF5-C1569F14D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3" y="517753"/>
            <a:ext cx="9004851" cy="476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99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speech bubbles with text&#10;&#10;Description automatically generated">
            <a:extLst>
              <a:ext uri="{FF2B5EF4-FFF2-40B4-BE49-F238E27FC236}">
                <a16:creationId xmlns:a16="http://schemas.microsoft.com/office/drawing/2014/main" id="{AA6C5F22-8810-3FE9-117F-6A4421C91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08" y="840894"/>
            <a:ext cx="9115286" cy="51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82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banners with text and pictures of dogs&#10;&#10;Description automatically generated">
            <a:extLst>
              <a:ext uri="{FF2B5EF4-FFF2-40B4-BE49-F238E27FC236}">
                <a16:creationId xmlns:a16="http://schemas.microsoft.com/office/drawing/2014/main" id="{28CCC711-886A-312E-8803-AE8B1A4B8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604565"/>
            <a:ext cx="8806068" cy="50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23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reading a book&#10;&#10;Description automatically generated">
            <a:extLst>
              <a:ext uri="{FF2B5EF4-FFF2-40B4-BE49-F238E27FC236}">
                <a16:creationId xmlns:a16="http://schemas.microsoft.com/office/drawing/2014/main" id="{379416CA-EE7C-CB82-CF0B-CC3E84B69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1139288"/>
            <a:ext cx="8651462" cy="42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4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oard with black text&#10;&#10;Description automatically generated">
            <a:extLst>
              <a:ext uri="{FF2B5EF4-FFF2-40B4-BE49-F238E27FC236}">
                <a16:creationId xmlns:a16="http://schemas.microsoft.com/office/drawing/2014/main" id="{F0F1F710-F235-35F0-9378-63D87DCD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4" y="438584"/>
            <a:ext cx="8430590" cy="47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67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wall with black text&#10;&#10;Description automatically generated">
            <a:extLst>
              <a:ext uri="{FF2B5EF4-FFF2-40B4-BE49-F238E27FC236}">
                <a16:creationId xmlns:a16="http://schemas.microsoft.com/office/drawing/2014/main" id="{BE31DDD3-ECBE-D1CE-AEDC-EC16B2B2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353113"/>
            <a:ext cx="8518938" cy="525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42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frame with white text on it&#10;&#10;Description automatically generated">
            <a:extLst>
              <a:ext uri="{FF2B5EF4-FFF2-40B4-BE49-F238E27FC236}">
                <a16:creationId xmlns:a16="http://schemas.microsoft.com/office/drawing/2014/main" id="{D3A9104E-FCA2-0E22-3E83-BEEEBC7A9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17" y="671459"/>
            <a:ext cx="8806069" cy="52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1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Overarching aim for English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Read easily, fluently and with good understanding</a:t>
            </a:r>
          </a:p>
          <a:p>
            <a:r>
              <a:rPr lang="en-GB" dirty="0"/>
              <a:t>Develop the habit of reading widely and often, both for pleasure and information</a:t>
            </a:r>
          </a:p>
          <a:p>
            <a:r>
              <a:rPr lang="en-GB" dirty="0"/>
              <a:t>Acquire a wide vocabulary, understanding of grammar and knowledge of linguistic conventions</a:t>
            </a:r>
          </a:p>
          <a:p>
            <a:r>
              <a:rPr lang="en-GB" dirty="0"/>
              <a:t>Appreciate our rich and varied literary heritage</a:t>
            </a:r>
          </a:p>
        </p:txBody>
      </p:sp>
    </p:spTree>
    <p:extLst>
      <p:ext uri="{BB962C8B-B14F-4D97-AF65-F5344CB8AC3E}">
        <p14:creationId xmlns:p14="http://schemas.microsoft.com/office/powerpoint/2010/main" val="2680343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untain range with a sunset behind it&#10;&#10;Description automatically generated">
            <a:extLst>
              <a:ext uri="{FF2B5EF4-FFF2-40B4-BE49-F238E27FC236}">
                <a16:creationId xmlns:a16="http://schemas.microsoft.com/office/drawing/2014/main" id="{6B19B177-B28E-7255-F093-A88D8D79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39" y="792520"/>
            <a:ext cx="8474765" cy="406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4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love of reading…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ALL children are exposed to quality literature regardless of reading ability</a:t>
            </a:r>
          </a:p>
          <a:p>
            <a:r>
              <a:rPr lang="en-GB" dirty="0"/>
              <a:t>Exposure to variety of vocabulary and texts that they might not have chosen themselves</a:t>
            </a:r>
          </a:p>
          <a:p>
            <a:r>
              <a:rPr lang="en-GB" dirty="0"/>
              <a:t>ALL children have an opportunity to explore a range of genres</a:t>
            </a:r>
          </a:p>
          <a:p>
            <a:r>
              <a:rPr lang="en-GB" dirty="0"/>
              <a:t>Debate and challenge of views of others</a:t>
            </a:r>
          </a:p>
          <a:p>
            <a:r>
              <a:rPr lang="en-GB" dirty="0"/>
              <a:t>Foster a love of listening to a story</a:t>
            </a:r>
          </a:p>
        </p:txBody>
      </p:sp>
    </p:spTree>
    <p:extLst>
      <p:ext uri="{BB962C8B-B14F-4D97-AF65-F5344CB8AC3E}">
        <p14:creationId xmlns:p14="http://schemas.microsoft.com/office/powerpoint/2010/main" val="295750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ok on a table&#10;&#10;Description automatically generated">
            <a:extLst>
              <a:ext uri="{FF2B5EF4-FFF2-40B4-BE49-F238E27FC236}">
                <a16:creationId xmlns:a16="http://schemas.microsoft.com/office/drawing/2014/main" id="{B4DD3641-003C-7834-693B-FA9FC9DAC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9" y="560591"/>
            <a:ext cx="8916505" cy="51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Whole class quality texts for all children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Daily Whole Class Reading sessions of 25 minutes for KS1 and 30 minutes for KS2</a:t>
            </a:r>
          </a:p>
          <a:p>
            <a:endParaRPr lang="en-GB" dirty="0"/>
          </a:p>
          <a:p>
            <a:r>
              <a:rPr lang="en-GB" dirty="0"/>
              <a:t>Dedicated weekly session on comprehension focussing on the class text – exploring language, literacy features, writer’s viewpoint, social and cultural themes, overall effects on the reader</a:t>
            </a:r>
          </a:p>
        </p:txBody>
      </p:sp>
    </p:spTree>
    <p:extLst>
      <p:ext uri="{BB962C8B-B14F-4D97-AF65-F5344CB8AC3E}">
        <p14:creationId xmlns:p14="http://schemas.microsoft.com/office/powerpoint/2010/main" val="603751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31815-3A82-BBC5-BBB5-E0ABFA7A88CB}"/>
              </a:ext>
            </a:extLst>
          </p:cNvPr>
          <p:cNvSpPr txBox="1"/>
          <p:nvPr/>
        </p:nvSpPr>
        <p:spPr>
          <a:xfrm>
            <a:off x="340140" y="384313"/>
            <a:ext cx="758024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WHOLE CLASS READING • Whole Class Reading is the lesson in which children in KS2 study specific texts and extracts from high quality books to learn and refine their skills in reading and comprehension. </a:t>
            </a:r>
          </a:p>
          <a:p>
            <a:endParaRPr lang="en-US" sz="2400" dirty="0"/>
          </a:p>
          <a:p>
            <a:r>
              <a:rPr lang="en-US" sz="2400" dirty="0"/>
              <a:t>• Children use the 'Reading Dogs' framework to help break down the individual skills required to read and comprehend a text fully. 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• These skills are taught individually and build up over time throughout Key Stage 2, until children can read and comprehend fully and independently.</a:t>
            </a:r>
          </a:p>
        </p:txBody>
      </p:sp>
      <p:pic>
        <p:nvPicPr>
          <p:cNvPr id="3" name="Picture 2" descr="Cartoon of dogs with a book&#10;&#10;Description automatically generated">
            <a:extLst>
              <a:ext uri="{FF2B5EF4-FFF2-40B4-BE49-F238E27FC236}">
                <a16:creationId xmlns:a16="http://schemas.microsoft.com/office/drawing/2014/main" id="{E40CD846-02F3-FD76-481C-D5759AB0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530" y="2951097"/>
            <a:ext cx="2743200" cy="95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5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7020074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14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ook&#10;&#10;Description automatically generated">
            <a:extLst>
              <a:ext uri="{FF2B5EF4-FFF2-40B4-BE49-F238E27FC236}">
                <a16:creationId xmlns:a16="http://schemas.microsoft.com/office/drawing/2014/main" id="{74E52E9C-C64C-9F4D-2E0C-DF1CAA9B0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26" y="1060070"/>
            <a:ext cx="8518938" cy="45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966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8F20003795488CDAF345154F95A3" ma:contentTypeVersion="18" ma:contentTypeDescription="Create a new document." ma:contentTypeScope="" ma:versionID="88c70835bb904d192025f4486d6f1f27">
  <xsd:schema xmlns:xsd="http://www.w3.org/2001/XMLSchema" xmlns:xs="http://www.w3.org/2001/XMLSchema" xmlns:p="http://schemas.microsoft.com/office/2006/metadata/properties" xmlns:ns2="cce7970a-4e36-490b-bff6-d40e64d6774d" xmlns:ns3="3e343995-e38f-4609-9a26-306d62f99d95" targetNamespace="http://schemas.microsoft.com/office/2006/metadata/properties" ma:root="true" ma:fieldsID="96d708e4aa885946524530d5488f3666" ns2:_="" ns3:_="">
    <xsd:import namespace="cce7970a-4e36-490b-bff6-d40e64d6774d"/>
    <xsd:import namespace="3e343995-e38f-4609-9a26-306d62f99d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7970a-4e36-490b-bff6-d40e64d677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22b650-ec4d-44fb-9108-e92a840df2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343995-e38f-4609-9a26-306d62f99d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61f3e6d-0c3e-49b0-b91d-711e5dcea010}" ma:internalName="TaxCatchAll" ma:showField="CatchAllData" ma:web="3e343995-e38f-4609-9a26-306d62f99d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7970a-4e36-490b-bff6-d40e64d6774d">
      <Terms xmlns="http://schemas.microsoft.com/office/infopath/2007/PartnerControls"/>
    </lcf76f155ced4ddcb4097134ff3c332f>
    <TaxCatchAll xmlns="3e343995-e38f-4609-9a26-306d62f99d9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94B9B-3607-4264-A824-026BB963CF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7970a-4e36-490b-bff6-d40e64d6774d"/>
    <ds:schemaRef ds:uri="3e343995-e38f-4609-9a26-306d62f99d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C51359-D857-45AF-ADEA-B547795C0191}">
  <ds:schemaRefs>
    <ds:schemaRef ds:uri="http://schemas.microsoft.com/office/2006/metadata/properties"/>
    <ds:schemaRef ds:uri="http://schemas.microsoft.com/office/infopath/2007/PartnerControls"/>
    <ds:schemaRef ds:uri="cce7970a-4e36-490b-bff6-d40e64d6774d"/>
    <ds:schemaRef ds:uri="3e343995-e38f-4609-9a26-306d62f99d95"/>
  </ds:schemaRefs>
</ds:datastoreItem>
</file>

<file path=customXml/itemProps3.xml><?xml version="1.0" encoding="utf-8"?>
<ds:datastoreItem xmlns:ds="http://schemas.openxmlformats.org/officeDocument/2006/customXml" ds:itemID="{310E6906-8702-49D8-86C6-9A9D8F726F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354</TotalTime>
  <Words>759</Words>
  <Application>Microsoft Office PowerPoint</Application>
  <PresentationFormat>On-screen Show (4:3)</PresentationFormat>
  <Paragraphs>79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KS2 Reading Workshop</vt:lpstr>
      <vt:lpstr>Overarching aim for English </vt:lpstr>
      <vt:lpstr>PowerPoint Presentation</vt:lpstr>
      <vt:lpstr>A love of reading…</vt:lpstr>
      <vt:lpstr>PowerPoint Presentation</vt:lpstr>
      <vt:lpstr>Whole class quality texts for all children</vt:lpstr>
      <vt:lpstr>PowerPoint Presentation</vt:lpstr>
      <vt:lpstr>PowerPoint Presentation</vt:lpstr>
      <vt:lpstr>PowerPoint Presentation</vt:lpstr>
      <vt:lpstr>Whole books – not extracts!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an Outstanding Reading School</dc:title>
  <dc:creator>Samantha Wakeling</dc:creator>
  <cp:lastModifiedBy>Hollie Watts</cp:lastModifiedBy>
  <cp:revision>127</cp:revision>
  <dcterms:created xsi:type="dcterms:W3CDTF">2016-11-08T15:13:09Z</dcterms:created>
  <dcterms:modified xsi:type="dcterms:W3CDTF">2024-11-27T19:43:08Z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0x01010070248F20003795488CDAF345154F95A3</vt:lpwstr>
  </property>
  <property fmtid="{D5CDD505-2E9C-101B-9397-08002B2CF9AE}" pid="3" name="MediaServiceImageTags">
    <vt:lpwstr/>
  </property>
</Properties>
</file>