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handoutMasterIdLst>
    <p:handoutMasterId r:id="rId25"/>
  </p:handoutMasterIdLst>
  <p:sldIdLst>
    <p:sldId id="256" r:id="rId5"/>
    <p:sldId id="267" r:id="rId6"/>
    <p:sldId id="270" r:id="rId7"/>
    <p:sldId id="271" r:id="rId8"/>
    <p:sldId id="272" r:id="rId9"/>
    <p:sldId id="273" r:id="rId10"/>
    <p:sldId id="269" r:id="rId11"/>
    <p:sldId id="274" r:id="rId12"/>
    <p:sldId id="281" r:id="rId13"/>
    <p:sldId id="287" r:id="rId14"/>
    <p:sldId id="279" r:id="rId15"/>
    <p:sldId id="282" r:id="rId16"/>
    <p:sldId id="288" r:id="rId17"/>
    <p:sldId id="276" r:id="rId18"/>
    <p:sldId id="283" r:id="rId19"/>
    <p:sldId id="275" r:id="rId20"/>
    <p:sldId id="285" r:id="rId21"/>
    <p:sldId id="286" r:id="rId22"/>
    <p:sldId id="278" r:id="rId23"/>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guide id="6" pos="100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howGuides="1">
      <p:cViewPr varScale="1">
        <p:scale>
          <a:sx n="68" d="100"/>
          <a:sy n="68" d="100"/>
        </p:scale>
        <p:origin x="424" y="48"/>
      </p:cViewPr>
      <p:guideLst>
        <p:guide orient="horz" pos="2160"/>
        <p:guide pos="3839"/>
        <p:guide pos="1007"/>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t>11/22/2023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en-US" smtClean="0"/>
              <a:pPr/>
              <a:t>11/22/2023</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en-US" smtClean="0"/>
              <a:pPr/>
              <a:t>‹#›</a:t>
            </a:fld>
            <a:endParaRPr lang="en-US"/>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children may not</a:t>
            </a:r>
            <a:r>
              <a:rPr lang="en-GB" baseline="0" dirty="0"/>
              <a:t> always get onto column or partitioning – number knowledge dependant</a:t>
            </a:r>
            <a:endParaRPr lang="en-GB" dirty="0"/>
          </a:p>
        </p:txBody>
      </p:sp>
      <p:sp>
        <p:nvSpPr>
          <p:cNvPr id="4" name="Slide Number Placeholder 3"/>
          <p:cNvSpPr>
            <a:spLocks noGrp="1"/>
          </p:cNvSpPr>
          <p:nvPr>
            <p:ph type="sldNum" sz="quarter" idx="10"/>
          </p:nvPr>
        </p:nvSpPr>
        <p:spPr/>
        <p:txBody>
          <a:bodyPr/>
          <a:lstStyle/>
          <a:p>
            <a:fld id="{841221E5-7225-48EB-A4EE-420E7BFCF705}" type="slidenum">
              <a:rPr lang="en-US" smtClean="0"/>
              <a:pPr/>
              <a:t>8</a:t>
            </a:fld>
            <a:endParaRPr lang="en-US"/>
          </a:p>
        </p:txBody>
      </p:sp>
    </p:spTree>
    <p:extLst>
      <p:ext uri="{BB962C8B-B14F-4D97-AF65-F5344CB8AC3E}">
        <p14:creationId xmlns:p14="http://schemas.microsoft.com/office/powerpoint/2010/main" val="3116821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children may not</a:t>
            </a:r>
            <a:r>
              <a:rPr lang="en-GB" baseline="0" dirty="0"/>
              <a:t> always get onto column or partitioning – number knowledge dependant</a:t>
            </a:r>
            <a:endParaRPr lang="en-GB" dirty="0"/>
          </a:p>
        </p:txBody>
      </p:sp>
      <p:sp>
        <p:nvSpPr>
          <p:cNvPr id="4" name="Slide Number Placeholder 3"/>
          <p:cNvSpPr>
            <a:spLocks noGrp="1"/>
          </p:cNvSpPr>
          <p:nvPr>
            <p:ph type="sldNum" sz="quarter" idx="10"/>
          </p:nvPr>
        </p:nvSpPr>
        <p:spPr/>
        <p:txBody>
          <a:bodyPr/>
          <a:lstStyle/>
          <a:p>
            <a:fld id="{841221E5-7225-48EB-A4EE-420E7BFCF705}" type="slidenum">
              <a:rPr lang="en-US" smtClean="0"/>
              <a:pPr/>
              <a:t>9</a:t>
            </a:fld>
            <a:endParaRPr lang="en-US"/>
          </a:p>
        </p:txBody>
      </p:sp>
    </p:spTree>
    <p:extLst>
      <p:ext uri="{BB962C8B-B14F-4D97-AF65-F5344CB8AC3E}">
        <p14:creationId xmlns:p14="http://schemas.microsoft.com/office/powerpoint/2010/main" val="2604177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children may not</a:t>
            </a:r>
            <a:r>
              <a:rPr lang="en-GB" baseline="0" dirty="0"/>
              <a:t> always get onto column or partitioning – number knowledge dependant</a:t>
            </a:r>
            <a:endParaRPr lang="en-GB" dirty="0"/>
          </a:p>
        </p:txBody>
      </p:sp>
      <p:sp>
        <p:nvSpPr>
          <p:cNvPr id="4" name="Slide Number Placeholder 3"/>
          <p:cNvSpPr>
            <a:spLocks noGrp="1"/>
          </p:cNvSpPr>
          <p:nvPr>
            <p:ph type="sldNum" sz="quarter" idx="10"/>
          </p:nvPr>
        </p:nvSpPr>
        <p:spPr/>
        <p:txBody>
          <a:bodyPr/>
          <a:lstStyle/>
          <a:p>
            <a:fld id="{841221E5-7225-48EB-A4EE-420E7BFCF705}" type="slidenum">
              <a:rPr lang="en-US" smtClean="0"/>
              <a:pPr/>
              <a:t>11</a:t>
            </a:fld>
            <a:endParaRPr lang="en-US"/>
          </a:p>
        </p:txBody>
      </p:sp>
    </p:spTree>
    <p:extLst>
      <p:ext uri="{BB962C8B-B14F-4D97-AF65-F5344CB8AC3E}">
        <p14:creationId xmlns:p14="http://schemas.microsoft.com/office/powerpoint/2010/main" val="3046068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children may not</a:t>
            </a:r>
            <a:r>
              <a:rPr lang="en-GB" baseline="0" dirty="0"/>
              <a:t> always get onto column or partitioning – number knowledge dependant</a:t>
            </a:r>
            <a:endParaRPr lang="en-GB" dirty="0"/>
          </a:p>
        </p:txBody>
      </p:sp>
      <p:sp>
        <p:nvSpPr>
          <p:cNvPr id="4" name="Slide Number Placeholder 3"/>
          <p:cNvSpPr>
            <a:spLocks noGrp="1"/>
          </p:cNvSpPr>
          <p:nvPr>
            <p:ph type="sldNum" sz="quarter" idx="10"/>
          </p:nvPr>
        </p:nvSpPr>
        <p:spPr/>
        <p:txBody>
          <a:bodyPr/>
          <a:lstStyle/>
          <a:p>
            <a:fld id="{841221E5-7225-48EB-A4EE-420E7BFCF705}" type="slidenum">
              <a:rPr lang="en-US" smtClean="0"/>
              <a:pPr/>
              <a:t>12</a:t>
            </a:fld>
            <a:endParaRPr lang="en-US"/>
          </a:p>
        </p:txBody>
      </p:sp>
    </p:spTree>
    <p:extLst>
      <p:ext uri="{BB962C8B-B14F-4D97-AF65-F5344CB8AC3E}">
        <p14:creationId xmlns:p14="http://schemas.microsoft.com/office/powerpoint/2010/main" val="2867603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1221E5-7225-48EB-A4EE-420E7BFCF705}" type="slidenum">
              <a:rPr lang="en-US" smtClean="0"/>
              <a:pPr/>
              <a:t>15</a:t>
            </a:fld>
            <a:endParaRPr lang="en-US"/>
          </a:p>
        </p:txBody>
      </p:sp>
    </p:spTree>
    <p:extLst>
      <p:ext uri="{BB962C8B-B14F-4D97-AF65-F5344CB8AC3E}">
        <p14:creationId xmlns:p14="http://schemas.microsoft.com/office/powerpoint/2010/main" val="1034323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1221E5-7225-48EB-A4EE-420E7BFCF705}" type="slidenum">
              <a:rPr lang="en-US" smtClean="0"/>
              <a:pPr/>
              <a:t>17</a:t>
            </a:fld>
            <a:endParaRPr lang="en-US"/>
          </a:p>
        </p:txBody>
      </p:sp>
    </p:spTree>
    <p:extLst>
      <p:ext uri="{BB962C8B-B14F-4D97-AF65-F5344CB8AC3E}">
        <p14:creationId xmlns:p14="http://schemas.microsoft.com/office/powerpoint/2010/main" val="145766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children may not</a:t>
            </a:r>
            <a:r>
              <a:rPr lang="en-GB" baseline="0" dirty="0"/>
              <a:t> always get onto column or partitioning – number knowledge dependant</a:t>
            </a:r>
            <a:endParaRPr lang="en-GB" dirty="0"/>
          </a:p>
        </p:txBody>
      </p:sp>
      <p:sp>
        <p:nvSpPr>
          <p:cNvPr id="4" name="Slide Number Placeholder 3"/>
          <p:cNvSpPr>
            <a:spLocks noGrp="1"/>
          </p:cNvSpPr>
          <p:nvPr>
            <p:ph type="sldNum" sz="quarter" idx="10"/>
          </p:nvPr>
        </p:nvSpPr>
        <p:spPr/>
        <p:txBody>
          <a:bodyPr/>
          <a:lstStyle/>
          <a:p>
            <a:fld id="{841221E5-7225-48EB-A4EE-420E7BFCF705}" type="slidenum">
              <a:rPr lang="en-US" smtClean="0"/>
              <a:pPr/>
              <a:t>18</a:t>
            </a:fld>
            <a:endParaRPr lang="en-US"/>
          </a:p>
        </p:txBody>
      </p:sp>
    </p:spTree>
    <p:extLst>
      <p:ext uri="{BB962C8B-B14F-4D97-AF65-F5344CB8AC3E}">
        <p14:creationId xmlns:p14="http://schemas.microsoft.com/office/powerpoint/2010/main" val="371758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bwMode="ltGray">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bwMode="ltGray">
          <a:xfrm>
            <a:off x="121888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1" name="Rectangle 10"/>
          <p:cNvSpPr/>
          <p:nvPr/>
        </p:nvSpPr>
        <p:spPr bwMode="gray">
          <a:xfrm>
            <a:off x="0" y="0"/>
            <a:ext cx="121888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2" name="Rectangle 11"/>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13" name="Straight Connector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bwMode="black">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15" name="Straight Connector 14"/>
          <p:cNvCxnSpPr/>
          <p:nvPr/>
        </p:nvCxnSpPr>
        <p:spPr bwMode="white">
          <a:xfrm>
            <a:off x="1218884"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white">
          <a:xfrm>
            <a:off x="0" y="5631204"/>
            <a:ext cx="18283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p:spPr>
        <p:txBody>
          <a:bodyPr vert="horz" wrap="square" lIns="121899" tIns="60949" rIns="121899" bIns="60949" numCol="1" anchor="t" anchorCtr="0" compatLnSpc="1">
            <a:prstTxWarp prst="textNoShape">
              <a:avLst/>
            </a:prstTxWarp>
          </a:bodyPr>
          <a:lstStyle/>
          <a:p>
            <a:endParaRPr/>
          </a:p>
        </p:txBody>
      </p:sp>
      <p:sp>
        <p:nvSpPr>
          <p:cNvPr id="2" name="Title 1"/>
          <p:cNvSpPr>
            <a:spLocks noGrp="1"/>
          </p:cNvSpPr>
          <p:nvPr>
            <p:ph type="ctrTitle"/>
          </p:nvPr>
        </p:nvSpPr>
        <p:spPr>
          <a:xfrm>
            <a:off x="2428669" y="1600200"/>
            <a:ext cx="8329031" cy="2680127"/>
          </a:xfrm>
        </p:spPr>
        <p:txBody>
          <a:bodyPr>
            <a:no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lvl1pPr>
              <a:defRPr baseline="0">
                <a:solidFill>
                  <a:schemeClr val="tx2"/>
                </a:solidFill>
              </a:defRPr>
            </a:lvl1pPr>
          </a:lstStyle>
          <a:p>
            <a:fld id="{C2C6F8EA-316C-41DE-B9A4-EDCC3A85ED9A}" type="datetimeFigureOut">
              <a:rPr lang="en-US" smtClean="0"/>
              <a:pPr/>
              <a:t>11/22/2023</a:t>
            </a:fld>
            <a:endParaRPr lang="en-US" dirty="0"/>
          </a:p>
        </p:txBody>
      </p:sp>
      <p:sp>
        <p:nvSpPr>
          <p:cNvPr id="5" name="Footer Placeholder 4"/>
          <p:cNvSpPr>
            <a:spLocks noGrp="1"/>
          </p:cNvSpPr>
          <p:nvPr>
            <p:ph type="ftr" sz="quarter" idx="11"/>
          </p:nvPr>
        </p:nvSpPr>
        <p:spPr/>
        <p:txBody>
          <a:bodyPr/>
          <a:lstStyle>
            <a:lvl1pPr>
              <a:defRPr baseline="0">
                <a:solidFill>
                  <a:schemeClr val="tx2"/>
                </a:solidFill>
              </a:defRPr>
            </a:lvl1pPr>
          </a:lstStyle>
          <a:p>
            <a:r>
              <a:rPr lang="en-US"/>
              <a:t>Add a footer</a:t>
            </a:r>
            <a:endParaRPr lang="en-US" dirty="0"/>
          </a:p>
        </p:txBody>
      </p:sp>
      <p:sp>
        <p:nvSpPr>
          <p:cNvPr id="6" name="Slide Number Placeholder 5"/>
          <p:cNvSpPr>
            <a:spLocks noGrp="1"/>
          </p:cNvSpPr>
          <p:nvPr>
            <p:ph type="sldNum" sz="quarter" idx="12"/>
          </p:nvPr>
        </p:nvSpPr>
        <p:spPr>
          <a:xfrm>
            <a:off x="10666412" y="6356351"/>
            <a:ext cx="609441" cy="365125"/>
          </a:xfrm>
        </p:spPr>
        <p:txBody>
          <a:bodyPr/>
          <a:lstStyle>
            <a:lvl1pPr>
              <a:defRPr baseline="0">
                <a:solidFill>
                  <a:schemeClr val="tx2"/>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38179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C2C6F8EA-316C-41DE-B9A4-EDCC3A85ED9A}" type="datetimeFigureOut">
              <a:rPr lang="en-US"/>
              <a:t>11/22/2023</a:t>
            </a:fld>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6" name="Slide Number Placeholder 5"/>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204088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black">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ltGray">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bwMode="black">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i"/>
          <p:cNvSpPr>
            <a:spLocks/>
          </p:cNvSpPr>
          <p:nvPr/>
        </p:nvSpPr>
        <p:spPr bwMode="white">
          <a:xfrm rot="5400000">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a:p>
        </p:txBody>
      </p:sp>
      <p:cxnSp>
        <p:nvCxnSpPr>
          <p:cNvPr id="14" name="Straight Connector 13"/>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9599612" y="685800"/>
            <a:ext cx="1787526"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98613" y="685800"/>
            <a:ext cx="7848599"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C2C6F8EA-316C-41DE-B9A4-EDCC3A85ED9A}" type="datetimeFigureOut">
              <a:rPr lang="en-US"/>
              <a:t>11/22/2023</a:t>
            </a:fld>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6" name="Slide Number Placeholder 5"/>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612817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C2C6F8EA-316C-41DE-B9A4-EDCC3A85ED9A}" type="datetimeFigureOut">
              <a:rPr lang="en-US"/>
              <a:t>11/22/2023</a:t>
            </a:fld>
            <a:endParaRPr dirty="0"/>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6" name="Slide Number Placeholder 5"/>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218553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bwMode="black">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0" name="Rectangle 19"/>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4" name="Rectangle 23"/>
          <p:cNvSpPr/>
          <p:nvPr/>
        </p:nvSpPr>
        <p:spPr bwMode="gray">
          <a:xfrm>
            <a:off x="1216152"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1" name="Rectangle 20"/>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22" name="Straight Connector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bwMode="black">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8"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p:spPr>
        <p:txBody>
          <a:bodyPr vert="horz" wrap="square" lIns="121899" tIns="60949" rIns="121899" bIns="60949" numCol="1" anchor="t" anchorCtr="0" compatLnSpc="1">
            <a:prstTxWarp prst="textNoShape">
              <a:avLst/>
            </a:prstTxWarp>
          </a:bodyPr>
          <a:lstStyle/>
          <a:p>
            <a:endParaRPr/>
          </a:p>
        </p:txBody>
      </p:sp>
      <p:cxnSp>
        <p:nvCxnSpPr>
          <p:cNvPr id="23" name="Straight Connector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bwMode="black">
          <a:xfrm>
            <a:off x="11579384"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7" name="Rectangle 26"/>
          <p:cNvSpPr/>
          <p:nvPr/>
        </p:nvSpPr>
        <p:spPr bwMode="gray">
          <a:xfrm>
            <a:off x="11274663" y="0"/>
            <a:ext cx="304721"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8" name="Rectangle 27"/>
          <p:cNvSpPr/>
          <p:nvPr/>
        </p:nvSpPr>
        <p:spPr bwMode="gray">
          <a:xfrm>
            <a:off x="1218883"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9" name="Rectangle 28"/>
          <p:cNvSpPr/>
          <p:nvPr/>
        </p:nvSpPr>
        <p:spPr>
          <a:xfrm>
            <a:off x="-2" y="0"/>
            <a:ext cx="1218883"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0" name="Rectangle 29"/>
          <p:cNvSpPr/>
          <p:nvPr/>
        </p:nvSpPr>
        <p:spPr bwMode="ltGray">
          <a:xfrm>
            <a:off x="0" y="0"/>
            <a:ext cx="12188825" cy="6096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1" name="Straight Connector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bwMode="black">
          <a:xfrm>
            <a:off x="0" y="0"/>
            <a:ext cx="1216152"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3" name="Straight Connector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baseline="0">
                <a:solidFill>
                  <a:schemeClr val="tx2"/>
                </a:solidFill>
              </a:defRPr>
            </a:lvl1pPr>
          </a:lstStyle>
          <a:p>
            <a:fld id="{C2C6F8EA-316C-41DE-B9A4-EDCC3A85ED9A}" type="datetimeFigureOut">
              <a:rPr lang="en-US" smtClean="0"/>
              <a:pPr/>
              <a:t>11/22/2023</a:t>
            </a:fld>
            <a:endParaRPr lang="en-US" dirty="0"/>
          </a:p>
        </p:txBody>
      </p:sp>
      <p:sp>
        <p:nvSpPr>
          <p:cNvPr id="5" name="Footer Placeholder 4"/>
          <p:cNvSpPr>
            <a:spLocks noGrp="1"/>
          </p:cNvSpPr>
          <p:nvPr>
            <p:ph type="ftr" sz="quarter" idx="11"/>
          </p:nvPr>
        </p:nvSpPr>
        <p:spPr/>
        <p:txBody>
          <a:bodyPr/>
          <a:lstStyle>
            <a:lvl1pPr>
              <a:defRPr baseline="0">
                <a:solidFill>
                  <a:schemeClr val="tx2"/>
                </a:solidFill>
              </a:defRPr>
            </a:lvl1pPr>
          </a:lstStyle>
          <a:p>
            <a:r>
              <a:rPr lang="en-US"/>
              <a:t>Add a footer</a:t>
            </a:r>
            <a:endParaRPr lang="en-US" dirty="0"/>
          </a:p>
        </p:txBody>
      </p:sp>
      <p:sp>
        <p:nvSpPr>
          <p:cNvPr id="6" name="Slide Number Placeholder 5"/>
          <p:cNvSpPr>
            <a:spLocks noGrp="1"/>
          </p:cNvSpPr>
          <p:nvPr>
            <p:ph type="sldNum" sz="quarter" idx="12"/>
          </p:nvPr>
        </p:nvSpPr>
        <p:spPr>
          <a:xfrm>
            <a:off x="10666571" y="6356351"/>
            <a:ext cx="609441" cy="365125"/>
          </a:xfrm>
        </p:spPr>
        <p:txBody>
          <a:bodyPr/>
          <a:lstStyle>
            <a:lvl1pPr>
              <a:defRPr baseline="0">
                <a:solidFill>
                  <a:schemeClr val="tx2"/>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3234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C2C6F8EA-316C-41DE-B9A4-EDCC3A85ED9A}" type="datetimeFigureOut">
              <a:rPr lang="en-US"/>
              <a:t>11/22/2023</a:t>
            </a:fld>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7" name="Slide Number Placeholder 6"/>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123911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557349"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57349"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C2C6F8EA-316C-41DE-B9A4-EDCC3A85ED9A}" type="datetimeFigureOut">
              <a:rPr lang="en-US"/>
              <a:t>11/22/2023</a:t>
            </a:fld>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9" name="Slide Number Placeholder 8"/>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213835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C2C6F8EA-316C-41DE-B9A4-EDCC3A85ED9A}" type="datetimeFigureOut">
              <a:rPr lang="en-US"/>
              <a:t>11/22/2023</a:t>
            </a:fld>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5" name="Slide Number Placeholder 4"/>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31635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bwMode="ltGray">
          <a:xfrm>
            <a:off x="626239" y="0"/>
            <a:ext cx="30472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6" name="Rectangle 5"/>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7" name="Straight Connector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bwMode="gray">
          <a:xfrm>
            <a:off x="10969942" y="0"/>
            <a:ext cx="922621" cy="6858000"/>
          </a:xfrm>
          <a:prstGeom prst="rect">
            <a:avLst/>
          </a:prstGeom>
          <a:solidFill>
            <a:schemeClr val="accent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black">
          <a:xfrm>
            <a:off x="11892563"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Date Placeholder 1"/>
          <p:cNvSpPr>
            <a:spLocks noGrp="1"/>
          </p:cNvSpPr>
          <p:nvPr>
            <p:ph type="dt" sz="half" idx="10"/>
          </p:nvPr>
        </p:nvSpPr>
        <p:spPr/>
        <p:txBody>
          <a:bodyPr/>
          <a:lstStyle/>
          <a:p>
            <a:fld id="{C2C6F8EA-316C-41DE-B9A4-EDCC3A85ED9A}" type="datetimeFigureOut">
              <a:rPr lang="en-US"/>
              <a:t>11/22/2023</a:t>
            </a:fld>
            <a:endParaRPr/>
          </a:p>
        </p:txBody>
      </p:sp>
      <p:sp>
        <p:nvSpPr>
          <p:cNvPr id="3" name="Footer Placeholder 2"/>
          <p:cNvSpPr>
            <a:spLocks noGrp="1"/>
          </p:cNvSpPr>
          <p:nvPr>
            <p:ph type="ftr" sz="quarter" idx="11"/>
          </p:nvPr>
        </p:nvSpPr>
        <p:spPr/>
        <p:txBody>
          <a:bodyPr/>
          <a:lstStyle/>
          <a:p>
            <a:r>
              <a:rPr lang="en-US" dirty="0"/>
              <a:t>Add a footer</a:t>
            </a:r>
            <a:endParaRPr dirty="0"/>
          </a:p>
        </p:txBody>
      </p:sp>
      <p:sp>
        <p:nvSpPr>
          <p:cNvPr id="4" name="Slide Number Placeholder 3"/>
          <p:cNvSpPr>
            <a:spLocks noGrp="1"/>
          </p:cNvSpPr>
          <p:nvPr>
            <p:ph type="sldNum" sz="quarter" idx="12"/>
          </p:nvPr>
        </p:nvSpPr>
        <p:spPr/>
        <p:txBody>
          <a:bodyPr/>
          <a:lstStyle>
            <a:lvl1pPr>
              <a:defRPr>
                <a:solidFill>
                  <a:schemeClr val="bg1"/>
                </a:solidFill>
              </a:defRPr>
            </a:lvl1pPr>
          </a:lstStyle>
          <a:p>
            <a:fld id="{7DC1BBB0-96F0-4077-A278-0F3FB5C104D3}" type="slidenum">
              <a:rPr/>
              <a:pPr/>
              <a:t>‹#›</a:t>
            </a:fld>
            <a:endParaRPr/>
          </a:p>
        </p:txBody>
      </p:sp>
    </p:spTree>
    <p:extLst>
      <p:ext uri="{BB962C8B-B14F-4D97-AF65-F5344CB8AC3E}">
        <p14:creationId xmlns:p14="http://schemas.microsoft.com/office/powerpoint/2010/main" val="17838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bwMode="gray">
          <a:xfrm>
            <a:off x="621792" y="0"/>
            <a:ext cx="414771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10" name="Straight Connector 9"/>
          <p:cNvCxnSpPr/>
          <p:nvPr/>
        </p:nvCxnSpPr>
        <p:spPr bwMode="white">
          <a:xfrm>
            <a:off x="62179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bwMode="gray">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bwMode="white">
          <a:xfrm>
            <a:off x="1074240" y="381000"/>
            <a:ext cx="3293422" cy="1371600"/>
          </a:xfrm>
        </p:spPr>
        <p:txBody>
          <a:bodyPr anchor="b">
            <a:normAutofit/>
          </a:bodyPr>
          <a:lstStyle>
            <a:lvl1pPr algn="l">
              <a:defRPr sz="2800" b="0" cap="all" baseline="0">
                <a:solidFill>
                  <a:schemeClr val="bg1"/>
                </a:solidFill>
              </a:defRPr>
            </a:lvl1pPr>
          </a:lstStyle>
          <a:p>
            <a:r>
              <a:rPr lang="en-US"/>
              <a:t>Click to edit Master title style</a:t>
            </a:r>
            <a:endParaRPr/>
          </a:p>
        </p:txBody>
      </p:sp>
      <p:sp>
        <p:nvSpPr>
          <p:cNvPr id="3" name="Content Placeholder 2"/>
          <p:cNvSpPr>
            <a:spLocks noGrp="1"/>
          </p:cNvSpPr>
          <p:nvPr>
            <p:ph idx="1"/>
          </p:nvPr>
        </p:nvSpPr>
        <p:spPr>
          <a:xfrm>
            <a:off x="5180251"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bwMode="white">
          <a:xfrm>
            <a:off x="1074240" y="1828800"/>
            <a:ext cx="3293422" cy="43434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2C6F8EA-316C-41DE-B9A4-EDCC3A85ED9A}" type="datetimeFigureOut">
              <a:rPr lang="en-US"/>
              <a:t>11/22/2023</a:t>
            </a:fld>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7" name="Slide Number Placeholder 6"/>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351804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black">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4875530" y="0"/>
            <a:ext cx="7017034"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a:xfrm>
            <a:off x="1074240" y="381000"/>
            <a:ext cx="3293422" cy="1371600"/>
          </a:xfrm>
        </p:spPr>
        <p:txBody>
          <a:bodyPr anchor="b">
            <a:normAutofit/>
          </a:bodyPr>
          <a:lstStyle>
            <a:lvl1pPr algn="l">
              <a:defRPr sz="2800" b="0" cap="all" baseline="0">
                <a:solidFill>
                  <a:schemeClr val="tx1">
                    <a:lumMod val="75000"/>
                  </a:schemeClr>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baseline="0">
                <a:solidFill>
                  <a:schemeClr val="tx2"/>
                </a:solidFill>
              </a:defRPr>
            </a:lvl1pPr>
          </a:lstStyle>
          <a:p>
            <a:fld id="{C2C6F8EA-316C-41DE-B9A4-EDCC3A85ED9A}" type="datetimeFigureOut">
              <a:rPr lang="en-US" smtClean="0"/>
              <a:pPr/>
              <a:t>11/22/2023</a:t>
            </a:fld>
            <a:endParaRPr lang="en-US" dirty="0"/>
          </a:p>
        </p:txBody>
      </p:sp>
      <p:sp>
        <p:nvSpPr>
          <p:cNvPr id="6" name="Footer Placeholder 5"/>
          <p:cNvSpPr>
            <a:spLocks noGrp="1"/>
          </p:cNvSpPr>
          <p:nvPr>
            <p:ph type="ftr" sz="quarter" idx="11"/>
          </p:nvPr>
        </p:nvSpPr>
        <p:spPr/>
        <p:txBody>
          <a:bodyPr/>
          <a:lstStyle>
            <a:lvl1pPr>
              <a:defRPr baseline="0">
                <a:solidFill>
                  <a:schemeClr val="tx2"/>
                </a:solidFill>
              </a:defRPr>
            </a:lvl1pPr>
          </a:lstStyle>
          <a:p>
            <a:r>
              <a:rPr lang="en-US"/>
              <a:t>Add a footer</a:t>
            </a:r>
            <a:endParaRPr lang="en-US" dirty="0"/>
          </a:p>
        </p:txBody>
      </p:sp>
      <p:sp>
        <p:nvSpPr>
          <p:cNvPr id="7" name="Slide Number Placeholder 6"/>
          <p:cNvSpPr>
            <a:spLocks noGrp="1"/>
          </p:cNvSpPr>
          <p:nvPr>
            <p:ph type="sldNum" sz="quarter" idx="12"/>
          </p:nvPr>
        </p:nvSpPr>
        <p:spPr/>
        <p:txBody>
          <a:bodyPr/>
          <a:lstStyle>
            <a:lvl1pPr>
              <a:defRPr baseline="0">
                <a:solidFill>
                  <a:schemeClr val="tx2"/>
                </a:solidFill>
              </a:defRPr>
            </a:lvl1pPr>
          </a:lstStyle>
          <a:p>
            <a:fld id="{7DC1BBB0-96F0-4077-A278-0F3FB5C104D3}" type="slidenum">
              <a:rPr lang="en-US" smtClean="0"/>
              <a:pPr/>
              <a:t>‹#›</a:t>
            </a:fld>
            <a:endParaRPr lang="en-US"/>
          </a:p>
        </p:txBody>
      </p:sp>
      <p:cxnSp>
        <p:nvCxnSpPr>
          <p:cNvPr id="10" name="Straight Connector 9"/>
          <p:cNvCxnSpPr/>
          <p:nvPr/>
        </p:nvCxnSpPr>
        <p:spPr bwMode="white">
          <a:xfrm>
            <a:off x="11879867"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900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bwMode="gray">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ltGray">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3" name="Rectangle 12"/>
          <p:cNvSpPr/>
          <p:nvPr/>
        </p:nvSpPr>
        <p:spPr bwMode="black">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Pi"/>
          <p:cNvSpPr>
            <a:spLocks/>
          </p:cNvSpPr>
          <p:nvPr/>
        </p:nvSpPr>
        <p:spPr bwMode="white">
          <a:xfrm>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a:p>
        </p:txBody>
      </p:sp>
      <p:cxnSp>
        <p:nvCxnSpPr>
          <p:cNvPr id="16" name="Straight Connector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200" cap="all" baseline="0">
                <a:solidFill>
                  <a:schemeClr val="tx1"/>
                </a:solidFill>
              </a:defRPr>
            </a:lvl1pPr>
          </a:lstStyle>
          <a:p>
            <a:fld id="{C2C6F8EA-316C-41DE-B9A4-EDCC3A85ED9A}" type="datetimeFigureOut">
              <a:rPr lang="en-US" smtClean="0"/>
              <a:pPr/>
              <a:t>11/22/2023</a:t>
            </a:fld>
            <a:endParaRPr lang="en-US" dirty="0"/>
          </a:p>
        </p:txBody>
      </p:sp>
      <p:sp>
        <p:nvSpPr>
          <p:cNvPr id="5" name="Footer Placeholder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200" cap="all" baseline="0">
                <a:solidFill>
                  <a:schemeClr val="tx1"/>
                </a:solidFill>
              </a:defRPr>
            </a:lvl1pPr>
          </a:lstStyle>
          <a:p>
            <a:r>
              <a:rPr lang="en-US"/>
              <a:t>Add a footer</a:t>
            </a:r>
            <a:endParaRPr lang="en-US" dirty="0"/>
          </a:p>
        </p:txBody>
      </p:sp>
      <p:sp>
        <p:nvSpPr>
          <p:cNvPr id="6" name="Slide Number Placeholder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1200" cap="all" baseline="0">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205432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9.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23.png"/><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26.png"/></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9996" y="116633"/>
            <a:ext cx="8329031" cy="1872208"/>
          </a:xfrm>
        </p:spPr>
        <p:txBody>
          <a:bodyPr/>
          <a:lstStyle/>
          <a:p>
            <a:r>
              <a:rPr lang="en-US" dirty="0"/>
              <a:t>Maths Parent Workshop</a:t>
            </a:r>
            <a:br>
              <a:rPr lang="en-US" dirty="0"/>
            </a:br>
            <a:endParaRPr lang="en-US" dirty="0"/>
          </a:p>
        </p:txBody>
      </p:sp>
      <p:sp>
        <p:nvSpPr>
          <p:cNvPr id="3" name="Subtitle 2"/>
          <p:cNvSpPr>
            <a:spLocks noGrp="1"/>
          </p:cNvSpPr>
          <p:nvPr>
            <p:ph type="subTitle" idx="1"/>
          </p:nvPr>
        </p:nvSpPr>
        <p:spPr>
          <a:xfrm>
            <a:off x="2422004" y="4362031"/>
            <a:ext cx="7516442" cy="1116085"/>
          </a:xfrm>
        </p:spPr>
        <p:txBody>
          <a:bodyPr/>
          <a:lstStyle/>
          <a:p>
            <a:r>
              <a:rPr lang="en-US" dirty="0"/>
              <a:t>KS1</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8748" y="1412776"/>
            <a:ext cx="2583053" cy="3643548"/>
          </a:xfrm>
          <a:prstGeom prst="rect">
            <a:avLst/>
          </a:prstGeom>
        </p:spPr>
      </p:pic>
      <p:pic>
        <p:nvPicPr>
          <p:cNvPr id="7" name="Picture 6" descr="C:\Users\sviner\Desktop\Logo.png">
            <a:extLst>
              <a:ext uri="{FF2B5EF4-FFF2-40B4-BE49-F238E27FC236}">
                <a16:creationId xmlns:a16="http://schemas.microsoft.com/office/drawing/2014/main" id="{314E443A-5435-4670-B41E-C01A1712265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9756" y="5733256"/>
            <a:ext cx="792088" cy="946656"/>
          </a:xfrm>
          <a:prstGeom prst="rect">
            <a:avLst/>
          </a:prstGeom>
          <a:noFill/>
          <a:ln>
            <a:noFill/>
          </a:ln>
        </p:spPr>
      </p:pic>
    </p:spTree>
    <p:extLst>
      <p:ext uri="{BB962C8B-B14F-4D97-AF65-F5344CB8AC3E}">
        <p14:creationId xmlns:p14="http://schemas.microsoft.com/office/powerpoint/2010/main" val="50676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Year 1 – </a:t>
            </a:r>
            <a:br>
              <a:rPr lang="en-US" dirty="0"/>
            </a:br>
            <a:r>
              <a:rPr lang="en-US" dirty="0"/>
              <a:t>Subtraction</a:t>
            </a:r>
          </a:p>
        </p:txBody>
      </p:sp>
      <p:sp>
        <p:nvSpPr>
          <p:cNvPr id="14" name="Content Placeholder 13"/>
          <p:cNvSpPr>
            <a:spLocks noGrp="1"/>
          </p:cNvSpPr>
          <p:nvPr>
            <p:ph idx="1"/>
          </p:nvPr>
        </p:nvSpPr>
        <p:spPr>
          <a:xfrm>
            <a:off x="1593437" y="1600200"/>
            <a:ext cx="4644992" cy="4572000"/>
          </a:xfrm>
        </p:spPr>
        <p:txBody>
          <a:bodyPr vert="horz" lIns="91440" tIns="45720" rIns="91440" bIns="45720" rtlCol="0" anchor="t">
            <a:normAutofit fontScale="25000" lnSpcReduction="20000"/>
          </a:bodyPr>
          <a:lstStyle/>
          <a:p>
            <a:pPr marL="246380" indent="-246380"/>
            <a:r>
              <a:rPr lang="en-US" sz="9600" dirty="0"/>
              <a:t>Teach a range of vocabulary linked to subtraction – take away, minus, fewer, less than </a:t>
            </a:r>
          </a:p>
          <a:p>
            <a:pPr marL="246380" indent="-246380"/>
            <a:r>
              <a:rPr lang="en-US" sz="9600" dirty="0"/>
              <a:t>Start by subtracting objects, drawing pictures to support understanding</a:t>
            </a:r>
          </a:p>
          <a:p>
            <a:pPr marL="246380" indent="-246380"/>
            <a:r>
              <a:rPr lang="en-US" sz="9600" dirty="0"/>
              <a:t>Learn how to find the difference between 2 numbers by counting up</a:t>
            </a:r>
          </a:p>
          <a:p>
            <a:pPr marL="246380" indent="-246380"/>
            <a:r>
              <a:rPr lang="en-US" sz="9600" dirty="0"/>
              <a:t>Check understanding of the concepts that subtraction cannot be done in any order and that the answer is always smaller than the number they started with </a:t>
            </a:r>
          </a:p>
          <a:p>
            <a:pPr marL="246380" indent="-246380"/>
            <a:endParaRPr lang="en-US" dirty="0"/>
          </a:p>
          <a:p>
            <a:pPr marL="246380" indent="-246380"/>
            <a:endParaRPr lang="en-US" dirty="0"/>
          </a:p>
        </p:txBody>
      </p:sp>
      <p:pic>
        <p:nvPicPr>
          <p:cNvPr id="3" name="Picture 2"/>
          <p:cNvPicPr>
            <a:picLocks noChangeAspect="1"/>
          </p:cNvPicPr>
          <p:nvPr/>
        </p:nvPicPr>
        <p:blipFill rotWithShape="1">
          <a:blip r:embed="rId2"/>
          <a:srcRect b="56419"/>
          <a:stretch/>
        </p:blipFill>
        <p:spPr>
          <a:xfrm>
            <a:off x="7246540" y="721033"/>
            <a:ext cx="3672408" cy="3200910"/>
          </a:xfrm>
          <a:prstGeom prst="rect">
            <a:avLst/>
          </a:prstGeom>
          <a:ln>
            <a:solidFill>
              <a:schemeClr val="tx2"/>
            </a:solidFill>
          </a:ln>
        </p:spPr>
      </p:pic>
      <p:pic>
        <p:nvPicPr>
          <p:cNvPr id="6" name="Picture 5"/>
          <p:cNvPicPr>
            <a:picLocks noChangeAspect="1"/>
          </p:cNvPicPr>
          <p:nvPr/>
        </p:nvPicPr>
        <p:blipFill rotWithShape="1">
          <a:blip r:embed="rId2"/>
          <a:srcRect t="64254" b="15261"/>
          <a:stretch/>
        </p:blipFill>
        <p:spPr>
          <a:xfrm>
            <a:off x="7246540" y="3921943"/>
            <a:ext cx="3672408" cy="1504603"/>
          </a:xfrm>
          <a:prstGeom prst="rect">
            <a:avLst/>
          </a:prstGeom>
          <a:ln>
            <a:solidFill>
              <a:schemeClr val="tx2"/>
            </a:solidFill>
          </a:ln>
        </p:spPr>
      </p:pic>
      <p:pic>
        <p:nvPicPr>
          <p:cNvPr id="8" name="Picture 7" descr="C:\Users\sviner\Desktop\Logo.png">
            <a:extLst>
              <a:ext uri="{FF2B5EF4-FFF2-40B4-BE49-F238E27FC236}">
                <a16:creationId xmlns:a16="http://schemas.microsoft.com/office/drawing/2014/main" id="{314E443A-5435-4670-B41E-C01A1712265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73405" y="473780"/>
            <a:ext cx="792088" cy="946656"/>
          </a:xfrm>
          <a:prstGeom prst="rect">
            <a:avLst/>
          </a:prstGeom>
          <a:noFill/>
          <a:ln>
            <a:noFill/>
          </a:ln>
        </p:spPr>
      </p:pic>
    </p:spTree>
    <p:extLst>
      <p:ext uri="{BB962C8B-B14F-4D97-AF65-F5344CB8AC3E}">
        <p14:creationId xmlns:p14="http://schemas.microsoft.com/office/powerpoint/2010/main" val="1643619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9877" y="116632"/>
            <a:ext cx="6120679" cy="6912768"/>
          </a:xfrm>
        </p:spPr>
        <p:txBody>
          <a:bodyPr>
            <a:normAutofit fontScale="92500" lnSpcReduction="20000"/>
          </a:bodyPr>
          <a:lstStyle/>
          <a:p>
            <a:pPr marL="0" indent="0">
              <a:buNone/>
            </a:pPr>
            <a:r>
              <a:rPr lang="en-GB" sz="4800" dirty="0"/>
              <a:t>Year 2 - Subtraction</a:t>
            </a:r>
          </a:p>
          <a:p>
            <a:pPr marL="0" indent="0">
              <a:buNone/>
            </a:pPr>
            <a:r>
              <a:rPr lang="en-GB" sz="2000" b="1" dirty="0"/>
              <a:t>Number line</a:t>
            </a:r>
          </a:p>
          <a:p>
            <a:pPr marL="0" indent="0">
              <a:buNone/>
            </a:pPr>
            <a:r>
              <a:rPr lang="en-GB" sz="2000" dirty="0"/>
              <a:t>To begin with, we use the same method of counting back as the children were taught in year 1. Similar to addition but we start at the opposite end of the number line. </a:t>
            </a:r>
          </a:p>
          <a:p>
            <a:pPr marL="0" indent="0">
              <a:buNone/>
            </a:pPr>
            <a:r>
              <a:rPr lang="en-GB" sz="2000" dirty="0"/>
              <a:t>Counting on to find a small difference</a:t>
            </a:r>
          </a:p>
          <a:p>
            <a:pPr marL="0" indent="0">
              <a:buNone/>
            </a:pPr>
            <a:r>
              <a:rPr lang="en-GB" sz="2000" dirty="0"/>
              <a:t>This term the children will look at a quicker and more efficient way to subtract (by counting up). Examples of small differences are 23-21, 18 – 14, 35 – 31. The gap between these numbers are small enough to count up rather than partition and count back several times. </a:t>
            </a:r>
          </a:p>
          <a:p>
            <a:pPr marL="0" indent="0">
              <a:buNone/>
            </a:pPr>
            <a:endParaRPr lang="en-GB" sz="2000" dirty="0"/>
          </a:p>
          <a:p>
            <a:pPr marL="0" indent="0">
              <a:buNone/>
            </a:pPr>
            <a:r>
              <a:rPr lang="en-GB" sz="2000" b="1" dirty="0"/>
              <a:t>Partitioning Method </a:t>
            </a:r>
            <a:r>
              <a:rPr lang="en-GB" sz="2000" dirty="0"/>
              <a:t>(slight difference to adding)</a:t>
            </a:r>
          </a:p>
          <a:p>
            <a:pPr marL="0" indent="0">
              <a:buNone/>
            </a:pPr>
            <a:r>
              <a:rPr lang="en-GB" sz="2000" dirty="0"/>
              <a:t>Mainly to help with mental strategies. Children partition the second number only. Then they take away the tens and then the units. </a:t>
            </a:r>
          </a:p>
          <a:p>
            <a:pPr marL="0" indent="0">
              <a:buNone/>
            </a:pPr>
            <a:endParaRPr lang="en-GB" sz="2000" dirty="0"/>
          </a:p>
          <a:p>
            <a:pPr marL="0" indent="0">
              <a:buNone/>
            </a:pPr>
            <a:r>
              <a:rPr lang="en-GB" sz="2000" b="1" dirty="0"/>
              <a:t>Column Method</a:t>
            </a:r>
          </a:p>
          <a:p>
            <a:pPr marL="0" indent="0">
              <a:buNone/>
            </a:pPr>
            <a:r>
              <a:rPr lang="en-GB" sz="2000" dirty="0"/>
              <a:t>Some children may move onto this method by the end of the year. </a:t>
            </a:r>
          </a:p>
          <a:p>
            <a:pPr marL="0" indent="0">
              <a:buNone/>
            </a:pPr>
            <a:endParaRPr lang="en-GB" sz="2000" dirty="0"/>
          </a:p>
          <a:p>
            <a:pPr marL="0" indent="0">
              <a:buNone/>
            </a:pPr>
            <a:endParaRPr lang="en-GB" sz="2000" dirty="0"/>
          </a:p>
        </p:txBody>
      </p:sp>
      <p:sp>
        <p:nvSpPr>
          <p:cNvPr id="21" name="Rectangle 12"/>
          <p:cNvSpPr>
            <a:spLocks noChangeArrowheads="1"/>
          </p:cNvSpPr>
          <p:nvPr/>
        </p:nvSpPr>
        <p:spPr bwMode="auto">
          <a:xfrm>
            <a:off x="6669320" y="2456676"/>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 name="Picture 1"/>
          <p:cNvPicPr>
            <a:picLocks noChangeAspect="1"/>
          </p:cNvPicPr>
          <p:nvPr/>
        </p:nvPicPr>
        <p:blipFill>
          <a:blip r:embed="rId3"/>
          <a:stretch>
            <a:fillRect/>
          </a:stretch>
        </p:blipFill>
        <p:spPr>
          <a:xfrm>
            <a:off x="7822603" y="669556"/>
            <a:ext cx="3692996" cy="1335511"/>
          </a:xfrm>
          <a:prstGeom prst="rect">
            <a:avLst/>
          </a:prstGeom>
        </p:spPr>
      </p:pic>
      <p:pic>
        <p:nvPicPr>
          <p:cNvPr id="5" name="Picture 4"/>
          <p:cNvPicPr>
            <a:picLocks noChangeAspect="1"/>
          </p:cNvPicPr>
          <p:nvPr/>
        </p:nvPicPr>
        <p:blipFill>
          <a:blip r:embed="rId4"/>
          <a:stretch>
            <a:fillRect/>
          </a:stretch>
        </p:blipFill>
        <p:spPr>
          <a:xfrm>
            <a:off x="8087951" y="2096641"/>
            <a:ext cx="3162300" cy="1476375"/>
          </a:xfrm>
          <a:prstGeom prst="rect">
            <a:avLst/>
          </a:prstGeom>
        </p:spPr>
      </p:pic>
      <p:pic>
        <p:nvPicPr>
          <p:cNvPr id="7" name="Picture 6"/>
          <p:cNvPicPr>
            <a:picLocks noChangeAspect="1"/>
          </p:cNvPicPr>
          <p:nvPr/>
        </p:nvPicPr>
        <p:blipFill rotWithShape="1">
          <a:blip r:embed="rId5"/>
          <a:srcRect b="23921"/>
          <a:stretch/>
        </p:blipFill>
        <p:spPr>
          <a:xfrm>
            <a:off x="8140339" y="5660350"/>
            <a:ext cx="3057525" cy="1057994"/>
          </a:xfrm>
          <a:prstGeom prst="rect">
            <a:avLst/>
          </a:prstGeom>
        </p:spPr>
      </p:pic>
      <p:pic>
        <p:nvPicPr>
          <p:cNvPr id="8" name="Picture 7"/>
          <p:cNvPicPr>
            <a:picLocks noChangeAspect="1"/>
          </p:cNvPicPr>
          <p:nvPr/>
        </p:nvPicPr>
        <p:blipFill>
          <a:blip r:embed="rId6"/>
          <a:stretch>
            <a:fillRect/>
          </a:stretch>
        </p:blipFill>
        <p:spPr>
          <a:xfrm>
            <a:off x="9262764" y="3792855"/>
            <a:ext cx="1200150" cy="1647691"/>
          </a:xfrm>
          <a:prstGeom prst="rect">
            <a:avLst/>
          </a:prstGeom>
        </p:spPr>
      </p:pic>
      <p:pic>
        <p:nvPicPr>
          <p:cNvPr id="10" name="Picture 9" descr="C:\Users\sviner\Desktop\Logo.png">
            <a:extLst>
              <a:ext uri="{FF2B5EF4-FFF2-40B4-BE49-F238E27FC236}">
                <a16:creationId xmlns:a16="http://schemas.microsoft.com/office/drawing/2014/main" id="{314E443A-5435-4670-B41E-C01A1712265C}"/>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470504" y="476672"/>
            <a:ext cx="792088" cy="946656"/>
          </a:xfrm>
          <a:prstGeom prst="rect">
            <a:avLst/>
          </a:prstGeom>
          <a:noFill/>
          <a:ln>
            <a:noFill/>
          </a:ln>
        </p:spPr>
      </p:pic>
    </p:spTree>
    <p:extLst>
      <p:ext uri="{BB962C8B-B14F-4D97-AF65-F5344CB8AC3E}">
        <p14:creationId xmlns:p14="http://schemas.microsoft.com/office/powerpoint/2010/main" val="1257859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9877" y="116632"/>
            <a:ext cx="9126562" cy="6912768"/>
          </a:xfrm>
        </p:spPr>
        <p:txBody>
          <a:bodyPr>
            <a:normAutofit/>
          </a:bodyPr>
          <a:lstStyle/>
          <a:p>
            <a:pPr marL="0" indent="0">
              <a:buNone/>
            </a:pPr>
            <a:r>
              <a:rPr lang="en-GB" sz="4800" dirty="0"/>
              <a:t>Subtraction Mastery/Reasoning </a:t>
            </a:r>
          </a:p>
          <a:p>
            <a:pPr marL="0" indent="0">
              <a:buNone/>
            </a:pPr>
            <a:endParaRPr lang="en-GB" sz="2000" dirty="0"/>
          </a:p>
          <a:p>
            <a:pPr marL="0" indent="0">
              <a:buNone/>
            </a:pPr>
            <a:endParaRPr lang="en-GB" sz="2000" dirty="0"/>
          </a:p>
        </p:txBody>
      </p:sp>
      <p:sp>
        <p:nvSpPr>
          <p:cNvPr id="21" name="Rectangle 12"/>
          <p:cNvSpPr>
            <a:spLocks noChangeArrowheads="1"/>
          </p:cNvSpPr>
          <p:nvPr/>
        </p:nvSpPr>
        <p:spPr bwMode="auto">
          <a:xfrm>
            <a:off x="6669320" y="2456676"/>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 name="Picture 1"/>
          <p:cNvPicPr>
            <a:picLocks noChangeAspect="1"/>
          </p:cNvPicPr>
          <p:nvPr/>
        </p:nvPicPr>
        <p:blipFill>
          <a:blip r:embed="rId3"/>
          <a:stretch>
            <a:fillRect/>
          </a:stretch>
        </p:blipFill>
        <p:spPr>
          <a:xfrm>
            <a:off x="1670642" y="1121033"/>
            <a:ext cx="3983324" cy="2163951"/>
          </a:xfrm>
          <a:prstGeom prst="rect">
            <a:avLst/>
          </a:prstGeom>
        </p:spPr>
      </p:pic>
      <p:pic>
        <p:nvPicPr>
          <p:cNvPr id="5" name="Picture 4"/>
          <p:cNvPicPr>
            <a:picLocks noChangeAspect="1"/>
          </p:cNvPicPr>
          <p:nvPr/>
        </p:nvPicPr>
        <p:blipFill>
          <a:blip r:embed="rId4"/>
          <a:stretch>
            <a:fillRect/>
          </a:stretch>
        </p:blipFill>
        <p:spPr>
          <a:xfrm>
            <a:off x="7500839" y="1908988"/>
            <a:ext cx="2895600" cy="2009775"/>
          </a:xfrm>
          <a:prstGeom prst="rect">
            <a:avLst/>
          </a:prstGeom>
        </p:spPr>
      </p:pic>
      <p:pic>
        <p:nvPicPr>
          <p:cNvPr id="6" name="Picture 5"/>
          <p:cNvPicPr>
            <a:picLocks noChangeAspect="1"/>
          </p:cNvPicPr>
          <p:nvPr/>
        </p:nvPicPr>
        <p:blipFill>
          <a:blip r:embed="rId5"/>
          <a:stretch>
            <a:fillRect/>
          </a:stretch>
        </p:blipFill>
        <p:spPr>
          <a:xfrm>
            <a:off x="1917948" y="3573016"/>
            <a:ext cx="3736018" cy="2846490"/>
          </a:xfrm>
          <a:prstGeom prst="rect">
            <a:avLst/>
          </a:prstGeom>
        </p:spPr>
      </p:pic>
      <p:pic>
        <p:nvPicPr>
          <p:cNvPr id="9" name="Picture 8" descr="C:\Users\sviner\Desktop\Logo.png">
            <a:extLst>
              <a:ext uri="{FF2B5EF4-FFF2-40B4-BE49-F238E27FC236}">
                <a16:creationId xmlns:a16="http://schemas.microsoft.com/office/drawing/2014/main" id="{314E443A-5435-4670-B41E-C01A1712265C}"/>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77789" y="548680"/>
            <a:ext cx="792088" cy="946656"/>
          </a:xfrm>
          <a:prstGeom prst="rect">
            <a:avLst/>
          </a:prstGeom>
          <a:noFill/>
          <a:ln>
            <a:noFill/>
          </a:ln>
        </p:spPr>
      </p:pic>
    </p:spTree>
    <p:extLst>
      <p:ext uri="{BB962C8B-B14F-4D97-AF65-F5344CB8AC3E}">
        <p14:creationId xmlns:p14="http://schemas.microsoft.com/office/powerpoint/2010/main" val="1301424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Year 1 - Multiplication</a:t>
            </a:r>
          </a:p>
        </p:txBody>
      </p:sp>
      <p:sp>
        <p:nvSpPr>
          <p:cNvPr id="14" name="Content Placeholder 13"/>
          <p:cNvSpPr>
            <a:spLocks noGrp="1"/>
          </p:cNvSpPr>
          <p:nvPr>
            <p:ph idx="1"/>
          </p:nvPr>
        </p:nvSpPr>
        <p:spPr>
          <a:xfrm>
            <a:off x="1593437" y="1600200"/>
            <a:ext cx="4644992" cy="4572000"/>
          </a:xfrm>
        </p:spPr>
        <p:txBody>
          <a:bodyPr vert="horz" lIns="91440" tIns="45720" rIns="91440" bIns="45720" rtlCol="0" anchor="t">
            <a:normAutofit fontScale="92500" lnSpcReduction="10000"/>
          </a:bodyPr>
          <a:lstStyle/>
          <a:p>
            <a:pPr marL="246380" indent="-246380"/>
            <a:r>
              <a:rPr lang="en-US" sz="2600" dirty="0"/>
              <a:t>Teach a range of vocabulary linked to multiplication – times, repeated addition, lots of </a:t>
            </a:r>
          </a:p>
          <a:p>
            <a:pPr marL="246380" indent="-246380"/>
            <a:r>
              <a:rPr lang="en-US" sz="2600" dirty="0"/>
              <a:t>Start by multiplying using objects, drawing pictures to support understanding and finally arrays</a:t>
            </a:r>
          </a:p>
          <a:p>
            <a:pPr marL="246380" indent="-246380"/>
            <a:r>
              <a:rPr lang="en-US" sz="2600" dirty="0"/>
              <a:t>Check understanding of the concepts that multiplication can be done in any order and the difference between adding two numbers and multiplying two numbers </a:t>
            </a:r>
          </a:p>
          <a:p>
            <a:pPr marL="246380" indent="-246380"/>
            <a:endParaRPr lang="en-US" dirty="0"/>
          </a:p>
          <a:p>
            <a:pPr marL="246380" indent="-246380"/>
            <a:endParaRPr lang="en-US" dirty="0"/>
          </a:p>
        </p:txBody>
      </p:sp>
      <p:pic>
        <p:nvPicPr>
          <p:cNvPr id="3" name="Picture 2"/>
          <p:cNvPicPr>
            <a:picLocks noChangeAspect="1"/>
          </p:cNvPicPr>
          <p:nvPr/>
        </p:nvPicPr>
        <p:blipFill rotWithShape="1">
          <a:blip r:embed="rId2"/>
          <a:srcRect b="41785"/>
          <a:stretch/>
        </p:blipFill>
        <p:spPr>
          <a:xfrm>
            <a:off x="7102524" y="476672"/>
            <a:ext cx="3513306" cy="5825575"/>
          </a:xfrm>
          <a:prstGeom prst="rect">
            <a:avLst/>
          </a:prstGeom>
          <a:ln>
            <a:solidFill>
              <a:schemeClr val="tx2"/>
            </a:solidFill>
          </a:ln>
        </p:spPr>
      </p:pic>
      <p:pic>
        <p:nvPicPr>
          <p:cNvPr id="7" name="Picture 6" descr="C:\Users\sviner\Desktop\Logo.png">
            <a:extLst>
              <a:ext uri="{FF2B5EF4-FFF2-40B4-BE49-F238E27FC236}">
                <a16:creationId xmlns:a16="http://schemas.microsoft.com/office/drawing/2014/main" id="{314E443A-5435-4670-B41E-C01A1712265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985" y="509534"/>
            <a:ext cx="792088" cy="946656"/>
          </a:xfrm>
          <a:prstGeom prst="rect">
            <a:avLst/>
          </a:prstGeom>
          <a:noFill/>
          <a:ln>
            <a:noFill/>
          </a:ln>
        </p:spPr>
      </p:pic>
    </p:spTree>
    <p:extLst>
      <p:ext uri="{BB962C8B-B14F-4D97-AF65-F5344CB8AC3E}">
        <p14:creationId xmlns:p14="http://schemas.microsoft.com/office/powerpoint/2010/main" val="4115326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Year 1 -Multiplication</a:t>
            </a:r>
          </a:p>
        </p:txBody>
      </p:sp>
      <p:sp>
        <p:nvSpPr>
          <p:cNvPr id="14" name="Content Placeholder 13"/>
          <p:cNvSpPr>
            <a:spLocks noGrp="1"/>
          </p:cNvSpPr>
          <p:nvPr>
            <p:ph idx="1"/>
          </p:nvPr>
        </p:nvSpPr>
        <p:spPr>
          <a:xfrm>
            <a:off x="1593437" y="1600200"/>
            <a:ext cx="4644992" cy="4572000"/>
          </a:xfrm>
        </p:spPr>
        <p:txBody>
          <a:bodyPr vert="horz" lIns="91440" tIns="45720" rIns="91440" bIns="45720" rtlCol="0" anchor="t">
            <a:normAutofit/>
          </a:bodyPr>
          <a:lstStyle/>
          <a:p>
            <a:pPr marL="246380" indent="-246380"/>
            <a:r>
              <a:rPr lang="en-US"/>
              <a:t>Times tables - need to learn the 2, 5 and 10 times tables</a:t>
            </a:r>
          </a:p>
          <a:p>
            <a:pPr marL="246380" indent="-246380"/>
            <a:r>
              <a:rPr lang="en-US"/>
              <a:t>Doubles up to double 10 by heart</a:t>
            </a:r>
          </a:p>
        </p:txBody>
      </p:sp>
      <p:pic>
        <p:nvPicPr>
          <p:cNvPr id="3" name="Picture 2"/>
          <p:cNvPicPr>
            <a:picLocks noChangeAspect="1"/>
          </p:cNvPicPr>
          <p:nvPr/>
        </p:nvPicPr>
        <p:blipFill rotWithShape="1">
          <a:blip r:embed="rId2"/>
          <a:srcRect t="59255"/>
          <a:stretch/>
        </p:blipFill>
        <p:spPr>
          <a:xfrm>
            <a:off x="7030516" y="1700808"/>
            <a:ext cx="3558638" cy="4130007"/>
          </a:xfrm>
          <a:prstGeom prst="rect">
            <a:avLst/>
          </a:prstGeom>
          <a:ln>
            <a:solidFill>
              <a:schemeClr val="tx2"/>
            </a:solidFill>
          </a:ln>
        </p:spPr>
      </p:pic>
      <p:pic>
        <p:nvPicPr>
          <p:cNvPr id="7" name="Picture 6" descr="C:\Users\sviner\Desktop\Logo.png">
            <a:extLst>
              <a:ext uri="{FF2B5EF4-FFF2-40B4-BE49-F238E27FC236}">
                <a16:creationId xmlns:a16="http://schemas.microsoft.com/office/drawing/2014/main" id="{314E443A-5435-4670-B41E-C01A1712265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77788" y="548680"/>
            <a:ext cx="792088" cy="946656"/>
          </a:xfrm>
          <a:prstGeom prst="rect">
            <a:avLst/>
          </a:prstGeom>
          <a:noFill/>
          <a:ln>
            <a:noFill/>
          </a:ln>
        </p:spPr>
      </p:pic>
    </p:spTree>
    <p:extLst>
      <p:ext uri="{BB962C8B-B14F-4D97-AF65-F5344CB8AC3E}">
        <p14:creationId xmlns:p14="http://schemas.microsoft.com/office/powerpoint/2010/main" val="4131050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3892" y="404664"/>
            <a:ext cx="6912768" cy="6453336"/>
          </a:xfrm>
        </p:spPr>
        <p:txBody>
          <a:bodyPr>
            <a:normAutofit fontScale="40000" lnSpcReduction="20000"/>
          </a:bodyPr>
          <a:lstStyle/>
          <a:p>
            <a:pPr marL="0" indent="0">
              <a:buNone/>
            </a:pPr>
            <a:r>
              <a:rPr lang="en-GB" sz="8400" dirty="0"/>
              <a:t>Year 2 - Multiplication</a:t>
            </a:r>
          </a:p>
          <a:p>
            <a:pPr marL="0" indent="0">
              <a:buNone/>
            </a:pPr>
            <a:endParaRPr lang="en-GB" sz="4800" dirty="0"/>
          </a:p>
          <a:p>
            <a:pPr marL="0" indent="0">
              <a:buNone/>
            </a:pPr>
            <a:r>
              <a:rPr lang="en-GB" sz="6000" dirty="0"/>
              <a:t>For all  these methods we encourage children to count in the number that is being multiplied (</a:t>
            </a:r>
            <a:r>
              <a:rPr lang="en-GB" sz="6000" dirty="0" err="1"/>
              <a:t>eg</a:t>
            </a:r>
            <a:r>
              <a:rPr lang="en-GB" sz="6000" dirty="0"/>
              <a:t>, 2s, 3s, 5s, or 10s). Key vocab – lots of, groups of, multiply, times.</a:t>
            </a:r>
          </a:p>
          <a:p>
            <a:pPr marL="0" indent="0">
              <a:buNone/>
            </a:pPr>
            <a:r>
              <a:rPr lang="en-GB" sz="6000" b="1" dirty="0"/>
              <a:t>Repeated Addition</a:t>
            </a:r>
          </a:p>
          <a:p>
            <a:pPr marL="0" indent="0">
              <a:buNone/>
            </a:pPr>
            <a:r>
              <a:rPr lang="en-GB" sz="6000" dirty="0"/>
              <a:t>Children will write multiplication calculations for given repeated addition calculations and vice versa. </a:t>
            </a:r>
          </a:p>
          <a:p>
            <a:pPr marL="0" indent="0">
              <a:buNone/>
            </a:pPr>
            <a:r>
              <a:rPr lang="en-GB" sz="6000" b="1" dirty="0"/>
              <a:t>Arrays</a:t>
            </a:r>
          </a:p>
          <a:p>
            <a:pPr marL="0" indent="0">
              <a:buNone/>
            </a:pPr>
            <a:r>
              <a:rPr lang="en-GB" sz="6000" dirty="0"/>
              <a:t>A useful way to also explore that order in multiplication does not matter. </a:t>
            </a:r>
          </a:p>
          <a:p>
            <a:pPr marL="0" indent="0">
              <a:buNone/>
            </a:pPr>
            <a:endParaRPr lang="en-GB" sz="6000" dirty="0"/>
          </a:p>
          <a:p>
            <a:pPr marL="0" indent="0">
              <a:buNone/>
            </a:pPr>
            <a:r>
              <a:rPr lang="en-GB" sz="6000" b="1" dirty="0"/>
              <a:t>Grouping/Pictures and Symbols</a:t>
            </a:r>
          </a:p>
        </p:txBody>
      </p:sp>
      <p:sp>
        <p:nvSpPr>
          <p:cNvPr id="21" name="Rectangle 12"/>
          <p:cNvSpPr>
            <a:spLocks noChangeArrowheads="1"/>
          </p:cNvSpPr>
          <p:nvPr/>
        </p:nvSpPr>
        <p:spPr bwMode="auto">
          <a:xfrm>
            <a:off x="6669320" y="2456676"/>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6" name="Picture 5"/>
          <p:cNvPicPr>
            <a:picLocks noChangeAspect="1"/>
          </p:cNvPicPr>
          <p:nvPr/>
        </p:nvPicPr>
        <p:blipFill>
          <a:blip r:embed="rId3"/>
          <a:stretch>
            <a:fillRect/>
          </a:stretch>
        </p:blipFill>
        <p:spPr>
          <a:xfrm>
            <a:off x="7966620" y="5085184"/>
            <a:ext cx="3816424" cy="1433614"/>
          </a:xfrm>
          <a:prstGeom prst="rect">
            <a:avLst/>
          </a:prstGeom>
        </p:spPr>
      </p:pic>
      <p:pic>
        <p:nvPicPr>
          <p:cNvPr id="9" name="Picture 8"/>
          <p:cNvPicPr>
            <a:picLocks noChangeAspect="1"/>
          </p:cNvPicPr>
          <p:nvPr/>
        </p:nvPicPr>
        <p:blipFill>
          <a:blip r:embed="rId4"/>
          <a:stretch>
            <a:fillRect/>
          </a:stretch>
        </p:blipFill>
        <p:spPr>
          <a:xfrm>
            <a:off x="8560599" y="3772644"/>
            <a:ext cx="1937457" cy="976869"/>
          </a:xfrm>
          <a:prstGeom prst="rect">
            <a:avLst/>
          </a:prstGeom>
        </p:spPr>
      </p:pic>
      <p:pic>
        <p:nvPicPr>
          <p:cNvPr id="10" name="Picture 9"/>
          <p:cNvPicPr>
            <a:picLocks noChangeAspect="1"/>
          </p:cNvPicPr>
          <p:nvPr/>
        </p:nvPicPr>
        <p:blipFill>
          <a:blip r:embed="rId5"/>
          <a:stretch>
            <a:fillRect/>
          </a:stretch>
        </p:blipFill>
        <p:spPr>
          <a:xfrm>
            <a:off x="8585335" y="2488188"/>
            <a:ext cx="2867025" cy="847725"/>
          </a:xfrm>
          <a:prstGeom prst="rect">
            <a:avLst/>
          </a:prstGeom>
        </p:spPr>
      </p:pic>
      <p:pic>
        <p:nvPicPr>
          <p:cNvPr id="11" name="Picture 10" descr="C:\Users\sviner\Desktop\Logo.png">
            <a:extLst>
              <a:ext uri="{FF2B5EF4-FFF2-40B4-BE49-F238E27FC236}">
                <a16:creationId xmlns:a16="http://schemas.microsoft.com/office/drawing/2014/main" id="{314E443A-5435-4670-B41E-C01A1712265C}"/>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77788" y="620688"/>
            <a:ext cx="792088" cy="946656"/>
          </a:xfrm>
          <a:prstGeom prst="rect">
            <a:avLst/>
          </a:prstGeom>
          <a:noFill/>
          <a:ln>
            <a:noFill/>
          </a:ln>
        </p:spPr>
      </p:pic>
    </p:spTree>
    <p:extLst>
      <p:ext uri="{BB962C8B-B14F-4D97-AF65-F5344CB8AC3E}">
        <p14:creationId xmlns:p14="http://schemas.microsoft.com/office/powerpoint/2010/main" val="3257601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09743" y="116632"/>
            <a:ext cx="9782801" cy="1239837"/>
          </a:xfrm>
        </p:spPr>
        <p:txBody>
          <a:bodyPr/>
          <a:lstStyle/>
          <a:p>
            <a:r>
              <a:rPr lang="en-US" dirty="0"/>
              <a:t>Year 1 - Division</a:t>
            </a:r>
          </a:p>
        </p:txBody>
      </p:sp>
      <p:sp>
        <p:nvSpPr>
          <p:cNvPr id="14" name="Content Placeholder 13"/>
          <p:cNvSpPr>
            <a:spLocks noGrp="1"/>
          </p:cNvSpPr>
          <p:nvPr>
            <p:ph idx="1"/>
          </p:nvPr>
        </p:nvSpPr>
        <p:spPr>
          <a:xfrm>
            <a:off x="1593437" y="1600200"/>
            <a:ext cx="4644992" cy="4572000"/>
          </a:xfrm>
        </p:spPr>
        <p:txBody>
          <a:bodyPr vert="horz" lIns="91440" tIns="45720" rIns="91440" bIns="45720" rtlCol="0" anchor="t">
            <a:noAutofit/>
          </a:bodyPr>
          <a:lstStyle/>
          <a:p>
            <a:pPr marL="246380" indent="-246380"/>
            <a:r>
              <a:rPr lang="en-US" sz="2400" dirty="0"/>
              <a:t>Teach a range of vocabulary linked to division - divide, share, group</a:t>
            </a:r>
          </a:p>
          <a:p>
            <a:pPr marL="246380" indent="-246380"/>
            <a:r>
              <a:rPr lang="en-US" sz="2400" dirty="0"/>
              <a:t>Start by sharing and grouping objects, drawing pictures to support understanding</a:t>
            </a:r>
          </a:p>
          <a:p>
            <a:pPr marL="246380" indent="-246380"/>
            <a:r>
              <a:rPr lang="en-US" sz="2400" dirty="0"/>
              <a:t>Link to halving</a:t>
            </a:r>
          </a:p>
          <a:p>
            <a:pPr marL="246380" indent="-246380"/>
            <a:r>
              <a:rPr lang="en-US" sz="2400" dirty="0"/>
              <a:t>Check understanding of the concepts that division cannot be done in any order and that all groups have to be equal</a:t>
            </a:r>
          </a:p>
        </p:txBody>
      </p:sp>
      <p:pic>
        <p:nvPicPr>
          <p:cNvPr id="3" name="Picture 2"/>
          <p:cNvPicPr>
            <a:picLocks noChangeAspect="1"/>
          </p:cNvPicPr>
          <p:nvPr/>
        </p:nvPicPr>
        <p:blipFill>
          <a:blip r:embed="rId2"/>
          <a:stretch>
            <a:fillRect/>
          </a:stretch>
        </p:blipFill>
        <p:spPr>
          <a:xfrm>
            <a:off x="7174532" y="260648"/>
            <a:ext cx="3600400" cy="6286182"/>
          </a:xfrm>
          <a:prstGeom prst="rect">
            <a:avLst/>
          </a:prstGeom>
          <a:ln>
            <a:solidFill>
              <a:schemeClr val="tx2"/>
            </a:solidFill>
          </a:ln>
        </p:spPr>
      </p:pic>
      <p:pic>
        <p:nvPicPr>
          <p:cNvPr id="7" name="Picture 6" descr="C:\Users\sviner\Desktop\Logo.png">
            <a:extLst>
              <a:ext uri="{FF2B5EF4-FFF2-40B4-BE49-F238E27FC236}">
                <a16:creationId xmlns:a16="http://schemas.microsoft.com/office/drawing/2014/main" id="{314E443A-5435-4670-B41E-C01A1712265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77788" y="476672"/>
            <a:ext cx="792088" cy="946656"/>
          </a:xfrm>
          <a:prstGeom prst="rect">
            <a:avLst/>
          </a:prstGeom>
          <a:noFill/>
          <a:ln>
            <a:noFill/>
          </a:ln>
        </p:spPr>
      </p:pic>
    </p:spTree>
    <p:extLst>
      <p:ext uri="{BB962C8B-B14F-4D97-AF65-F5344CB8AC3E}">
        <p14:creationId xmlns:p14="http://schemas.microsoft.com/office/powerpoint/2010/main" val="2178675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8804" y="135579"/>
            <a:ext cx="6912768" cy="3024336"/>
          </a:xfrm>
        </p:spPr>
        <p:txBody>
          <a:bodyPr>
            <a:normAutofit fontScale="40000" lnSpcReduction="20000"/>
          </a:bodyPr>
          <a:lstStyle/>
          <a:p>
            <a:pPr marL="0" indent="0">
              <a:buNone/>
            </a:pPr>
            <a:r>
              <a:rPr lang="en-GB" sz="8400" dirty="0"/>
              <a:t>Year 2 - Division</a:t>
            </a:r>
          </a:p>
          <a:p>
            <a:pPr marL="0" indent="0">
              <a:buNone/>
            </a:pPr>
            <a:endParaRPr lang="en-GB" sz="4800" dirty="0"/>
          </a:p>
          <a:p>
            <a:pPr marL="0" indent="0">
              <a:buNone/>
            </a:pPr>
            <a:r>
              <a:rPr lang="en-GB" sz="6000" dirty="0"/>
              <a:t>Understand division as sharing and grouping. They learn this first through visuals and we tend to relate division to share of sweets or objects to help with the concept. </a:t>
            </a:r>
          </a:p>
          <a:p>
            <a:pPr marL="0" indent="0">
              <a:buNone/>
            </a:pPr>
            <a:endParaRPr lang="en-GB" sz="6000" dirty="0"/>
          </a:p>
          <a:p>
            <a:pPr marL="0" indent="0">
              <a:buNone/>
            </a:pPr>
            <a:r>
              <a:rPr lang="en-GB" sz="6000" b="1" dirty="0"/>
              <a:t>Grouping/Pictures and Symbols</a:t>
            </a:r>
          </a:p>
        </p:txBody>
      </p:sp>
      <p:sp>
        <p:nvSpPr>
          <p:cNvPr id="21" name="Rectangle 12"/>
          <p:cNvSpPr>
            <a:spLocks noChangeArrowheads="1"/>
          </p:cNvSpPr>
          <p:nvPr/>
        </p:nvSpPr>
        <p:spPr bwMode="auto">
          <a:xfrm>
            <a:off x="6669320" y="2456676"/>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 name="Picture 1"/>
          <p:cNvPicPr>
            <a:picLocks noChangeAspect="1"/>
          </p:cNvPicPr>
          <p:nvPr/>
        </p:nvPicPr>
        <p:blipFill>
          <a:blip r:embed="rId3"/>
          <a:stretch>
            <a:fillRect/>
          </a:stretch>
        </p:blipFill>
        <p:spPr>
          <a:xfrm>
            <a:off x="1388804" y="2159752"/>
            <a:ext cx="6686550" cy="1929879"/>
          </a:xfrm>
          <a:prstGeom prst="rect">
            <a:avLst/>
          </a:prstGeom>
        </p:spPr>
      </p:pic>
      <p:sp>
        <p:nvSpPr>
          <p:cNvPr id="5" name="Oval 4"/>
          <p:cNvSpPr/>
          <p:nvPr/>
        </p:nvSpPr>
        <p:spPr>
          <a:xfrm>
            <a:off x="7213071" y="3771055"/>
            <a:ext cx="792088"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6350789" y="3771055"/>
            <a:ext cx="792088"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1409312" y="4574292"/>
            <a:ext cx="6092825" cy="2308324"/>
          </a:xfrm>
          <a:prstGeom prst="rect">
            <a:avLst/>
          </a:prstGeom>
        </p:spPr>
        <p:txBody>
          <a:bodyPr>
            <a:spAutoFit/>
          </a:bodyPr>
          <a:lstStyle/>
          <a:p>
            <a:r>
              <a:rPr lang="en-GB" sz="2400" b="1" dirty="0"/>
              <a:t>Grouping </a:t>
            </a:r>
          </a:p>
          <a:p>
            <a:r>
              <a:rPr lang="en-GB" sz="2400" dirty="0"/>
              <a:t>Children are then taught to draw their own groups and share out the dots (number) equally into each group. It is important children understand that each group must equal. </a:t>
            </a:r>
          </a:p>
        </p:txBody>
      </p:sp>
      <p:pic>
        <p:nvPicPr>
          <p:cNvPr id="8" name="Picture 7"/>
          <p:cNvPicPr>
            <a:picLocks noChangeAspect="1"/>
          </p:cNvPicPr>
          <p:nvPr/>
        </p:nvPicPr>
        <p:blipFill>
          <a:blip r:embed="rId4"/>
          <a:stretch>
            <a:fillRect/>
          </a:stretch>
        </p:blipFill>
        <p:spPr>
          <a:xfrm>
            <a:off x="7609115" y="5184088"/>
            <a:ext cx="3540689" cy="1213664"/>
          </a:xfrm>
          <a:prstGeom prst="rect">
            <a:avLst/>
          </a:prstGeom>
        </p:spPr>
      </p:pic>
      <p:pic>
        <p:nvPicPr>
          <p:cNvPr id="12" name="Picture 11" descr="C:\Users\sviner\Desktop\Logo.png">
            <a:extLst>
              <a:ext uri="{FF2B5EF4-FFF2-40B4-BE49-F238E27FC236}">
                <a16:creationId xmlns:a16="http://schemas.microsoft.com/office/drawing/2014/main" id="{314E443A-5435-4670-B41E-C01A1712265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77788" y="548680"/>
            <a:ext cx="792088" cy="946656"/>
          </a:xfrm>
          <a:prstGeom prst="rect">
            <a:avLst/>
          </a:prstGeom>
          <a:noFill/>
          <a:ln>
            <a:noFill/>
          </a:ln>
        </p:spPr>
      </p:pic>
    </p:spTree>
    <p:extLst>
      <p:ext uri="{BB962C8B-B14F-4D97-AF65-F5344CB8AC3E}">
        <p14:creationId xmlns:p14="http://schemas.microsoft.com/office/powerpoint/2010/main" val="2442899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9876" y="116632"/>
            <a:ext cx="11161239" cy="6912768"/>
          </a:xfrm>
        </p:spPr>
        <p:txBody>
          <a:bodyPr>
            <a:normAutofit/>
          </a:bodyPr>
          <a:lstStyle/>
          <a:p>
            <a:pPr marL="0" indent="0">
              <a:buNone/>
            </a:pPr>
            <a:r>
              <a:rPr lang="en-GB" sz="4800" dirty="0"/>
              <a:t>Multiplication and Division Mastery/Reasoning </a:t>
            </a:r>
          </a:p>
          <a:p>
            <a:pPr marL="0" indent="0">
              <a:buNone/>
            </a:pPr>
            <a:endParaRPr lang="en-GB" sz="2000" dirty="0"/>
          </a:p>
          <a:p>
            <a:pPr marL="0" indent="0">
              <a:buNone/>
            </a:pPr>
            <a:endParaRPr lang="en-GB" sz="2000" dirty="0"/>
          </a:p>
        </p:txBody>
      </p:sp>
      <p:sp>
        <p:nvSpPr>
          <p:cNvPr id="21" name="Rectangle 12"/>
          <p:cNvSpPr>
            <a:spLocks noChangeArrowheads="1"/>
          </p:cNvSpPr>
          <p:nvPr/>
        </p:nvSpPr>
        <p:spPr bwMode="auto">
          <a:xfrm>
            <a:off x="6454452" y="2420888"/>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7" name="Picture 6"/>
          <p:cNvPicPr>
            <a:picLocks noChangeAspect="1"/>
          </p:cNvPicPr>
          <p:nvPr/>
        </p:nvPicPr>
        <p:blipFill>
          <a:blip r:embed="rId3"/>
          <a:stretch>
            <a:fillRect/>
          </a:stretch>
        </p:blipFill>
        <p:spPr>
          <a:xfrm>
            <a:off x="1557908" y="1658888"/>
            <a:ext cx="2809875" cy="2438400"/>
          </a:xfrm>
          <a:prstGeom prst="rect">
            <a:avLst/>
          </a:prstGeom>
        </p:spPr>
      </p:pic>
      <p:pic>
        <p:nvPicPr>
          <p:cNvPr id="8" name="Picture 7"/>
          <p:cNvPicPr>
            <a:picLocks noChangeAspect="1"/>
          </p:cNvPicPr>
          <p:nvPr/>
        </p:nvPicPr>
        <p:blipFill>
          <a:blip r:embed="rId4"/>
          <a:stretch>
            <a:fillRect/>
          </a:stretch>
        </p:blipFill>
        <p:spPr>
          <a:xfrm>
            <a:off x="5494323" y="1658888"/>
            <a:ext cx="2905125" cy="1800225"/>
          </a:xfrm>
          <a:prstGeom prst="rect">
            <a:avLst/>
          </a:prstGeom>
        </p:spPr>
      </p:pic>
      <p:pic>
        <p:nvPicPr>
          <p:cNvPr id="9" name="Picture 8"/>
          <p:cNvPicPr>
            <a:picLocks noChangeAspect="1"/>
          </p:cNvPicPr>
          <p:nvPr/>
        </p:nvPicPr>
        <p:blipFill>
          <a:blip r:embed="rId5"/>
          <a:stretch>
            <a:fillRect/>
          </a:stretch>
        </p:blipFill>
        <p:spPr>
          <a:xfrm>
            <a:off x="1591101" y="4715619"/>
            <a:ext cx="2876550" cy="1847850"/>
          </a:xfrm>
          <a:prstGeom prst="rect">
            <a:avLst/>
          </a:prstGeom>
        </p:spPr>
      </p:pic>
      <p:pic>
        <p:nvPicPr>
          <p:cNvPr id="10" name="Picture 9"/>
          <p:cNvPicPr>
            <a:picLocks noChangeAspect="1"/>
          </p:cNvPicPr>
          <p:nvPr/>
        </p:nvPicPr>
        <p:blipFill>
          <a:blip r:embed="rId6"/>
          <a:stretch>
            <a:fillRect/>
          </a:stretch>
        </p:blipFill>
        <p:spPr>
          <a:xfrm>
            <a:off x="8977006" y="1318357"/>
            <a:ext cx="2876550" cy="3629025"/>
          </a:xfrm>
          <a:prstGeom prst="rect">
            <a:avLst/>
          </a:prstGeom>
        </p:spPr>
      </p:pic>
      <p:pic>
        <p:nvPicPr>
          <p:cNvPr id="12" name="Picture 11"/>
          <p:cNvPicPr>
            <a:picLocks noChangeAspect="1"/>
          </p:cNvPicPr>
          <p:nvPr/>
        </p:nvPicPr>
        <p:blipFill>
          <a:blip r:embed="rId7"/>
          <a:stretch>
            <a:fillRect/>
          </a:stretch>
        </p:blipFill>
        <p:spPr>
          <a:xfrm>
            <a:off x="5511310" y="3640088"/>
            <a:ext cx="2562771" cy="2757188"/>
          </a:xfrm>
          <a:prstGeom prst="rect">
            <a:avLst/>
          </a:prstGeom>
        </p:spPr>
      </p:pic>
      <p:pic>
        <p:nvPicPr>
          <p:cNvPr id="13" name="Picture 12" descr="C:\Users\sviner\Desktop\Logo.png">
            <a:extLst>
              <a:ext uri="{FF2B5EF4-FFF2-40B4-BE49-F238E27FC236}">
                <a16:creationId xmlns:a16="http://schemas.microsoft.com/office/drawing/2014/main" id="{314E443A-5435-4670-B41E-C01A1712265C}"/>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477788" y="548680"/>
            <a:ext cx="792088" cy="946656"/>
          </a:xfrm>
          <a:prstGeom prst="rect">
            <a:avLst/>
          </a:prstGeom>
          <a:noFill/>
          <a:ln>
            <a:noFill/>
          </a:ln>
        </p:spPr>
      </p:pic>
    </p:spTree>
    <p:extLst>
      <p:ext uri="{BB962C8B-B14F-4D97-AF65-F5344CB8AC3E}">
        <p14:creationId xmlns:p14="http://schemas.microsoft.com/office/powerpoint/2010/main" val="2687360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to remember</a:t>
            </a:r>
          </a:p>
        </p:txBody>
      </p:sp>
      <p:sp>
        <p:nvSpPr>
          <p:cNvPr id="3" name="Content Placeholder 2"/>
          <p:cNvSpPr>
            <a:spLocks noGrp="1"/>
          </p:cNvSpPr>
          <p:nvPr>
            <p:ph idx="1"/>
          </p:nvPr>
        </p:nvSpPr>
        <p:spPr/>
        <p:txBody>
          <a:bodyPr>
            <a:normAutofit lnSpcReduction="10000"/>
          </a:bodyPr>
          <a:lstStyle/>
          <a:p>
            <a:pPr marL="0" indent="0">
              <a:buNone/>
            </a:pPr>
            <a:r>
              <a:rPr lang="en-GB" sz="3200" dirty="0"/>
              <a:t>At home, you can aid your child by using the following:</a:t>
            </a:r>
          </a:p>
          <a:p>
            <a:pPr>
              <a:buFont typeface="Arial" panose="020B0604020202020204" pitchFamily="34" charset="0"/>
              <a:buChar char="•"/>
            </a:pPr>
            <a:r>
              <a:rPr lang="en-GB" sz="3200" dirty="0"/>
              <a:t>Practising number bonds</a:t>
            </a:r>
          </a:p>
          <a:p>
            <a:pPr>
              <a:buFont typeface="Arial" panose="020B0604020202020204" pitchFamily="34" charset="0"/>
              <a:buChar char="•"/>
            </a:pPr>
            <a:r>
              <a:rPr lang="en-GB" sz="3200" dirty="0"/>
              <a:t>Practising addition and subtractions facts</a:t>
            </a:r>
          </a:p>
          <a:p>
            <a:pPr>
              <a:buFont typeface="Arial" panose="020B0604020202020204" pitchFamily="34" charset="0"/>
              <a:buChar char="•"/>
            </a:pPr>
            <a:r>
              <a:rPr lang="en-GB" sz="3200" dirty="0"/>
              <a:t>Practising multiplication facts for the 2, 3, 5 and 10 times tables</a:t>
            </a:r>
          </a:p>
          <a:p>
            <a:pPr>
              <a:buFont typeface="Arial" panose="020B0604020202020204" pitchFamily="34" charset="0"/>
              <a:buChar char="•"/>
            </a:pPr>
            <a:r>
              <a:rPr lang="en-GB" sz="3200" dirty="0"/>
              <a:t>Talking about maths in real life situations – language is a key part of your child’s understanding</a:t>
            </a:r>
          </a:p>
        </p:txBody>
      </p:sp>
      <p:pic>
        <p:nvPicPr>
          <p:cNvPr id="6" name="Picture 5" descr="C:\Users\sviner\Desktop\Logo.png">
            <a:extLst>
              <a:ext uri="{FF2B5EF4-FFF2-40B4-BE49-F238E27FC236}">
                <a16:creationId xmlns:a16="http://schemas.microsoft.com/office/drawing/2014/main" id="{314E443A-5435-4670-B41E-C01A1712265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49796" y="485662"/>
            <a:ext cx="792088" cy="946656"/>
          </a:xfrm>
          <a:prstGeom prst="rect">
            <a:avLst/>
          </a:prstGeom>
          <a:noFill/>
          <a:ln>
            <a:noFill/>
          </a:ln>
        </p:spPr>
      </p:pic>
    </p:spTree>
    <p:extLst>
      <p:ext uri="{BB962C8B-B14F-4D97-AF65-F5344CB8AC3E}">
        <p14:creationId xmlns:p14="http://schemas.microsoft.com/office/powerpoint/2010/main" val="2588364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Aims for today</a:t>
            </a:r>
          </a:p>
        </p:txBody>
      </p:sp>
      <p:sp>
        <p:nvSpPr>
          <p:cNvPr id="14" name="Content Placeholder 13"/>
          <p:cNvSpPr>
            <a:spLocks noGrp="1"/>
          </p:cNvSpPr>
          <p:nvPr>
            <p:ph idx="1"/>
          </p:nvPr>
        </p:nvSpPr>
        <p:spPr/>
        <p:txBody>
          <a:bodyPr/>
          <a:lstStyle/>
          <a:p>
            <a:pPr marL="0" indent="0">
              <a:buNone/>
            </a:pPr>
            <a:r>
              <a:rPr lang="en-GB" dirty="0"/>
              <a:t>• To show you how we teach your child a variety of strategies to solve calculations and word problems. </a:t>
            </a:r>
          </a:p>
          <a:p>
            <a:pPr marL="0" indent="0">
              <a:buNone/>
            </a:pPr>
            <a:r>
              <a:rPr lang="en-GB" dirty="0"/>
              <a:t>• To give you the opportunity to use some of the equipment your child uses every day. </a:t>
            </a:r>
          </a:p>
          <a:p>
            <a:pPr marL="0" indent="0">
              <a:buNone/>
            </a:pPr>
            <a:r>
              <a:rPr lang="en-GB" dirty="0"/>
              <a:t>• To give you ideas and ways to help your child at home. </a:t>
            </a:r>
          </a:p>
          <a:p>
            <a:pPr marL="0" indent="0">
              <a:buNone/>
            </a:pPr>
            <a:r>
              <a:rPr lang="en-GB" dirty="0"/>
              <a:t>• To provide you with the chance to ask questions and chat with other parents and the teachers. </a:t>
            </a:r>
            <a:endParaRPr lang="en-US" dirty="0"/>
          </a:p>
        </p:txBody>
      </p:sp>
      <p:pic>
        <p:nvPicPr>
          <p:cNvPr id="6" name="Picture 5" descr="C:\Users\sviner\Desktop\Logo.png">
            <a:extLst>
              <a:ext uri="{FF2B5EF4-FFF2-40B4-BE49-F238E27FC236}">
                <a16:creationId xmlns:a16="http://schemas.microsoft.com/office/drawing/2014/main" id="{314E443A-5435-4670-B41E-C01A1712265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7788" y="548680"/>
            <a:ext cx="792088" cy="946656"/>
          </a:xfrm>
          <a:prstGeom prst="rect">
            <a:avLst/>
          </a:prstGeom>
          <a:noFill/>
          <a:ln>
            <a:noFill/>
          </a:ln>
        </p:spPr>
      </p:pic>
    </p:spTree>
    <p:extLst>
      <p:ext uri="{BB962C8B-B14F-4D97-AF65-F5344CB8AC3E}">
        <p14:creationId xmlns:p14="http://schemas.microsoft.com/office/powerpoint/2010/main" val="172042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 2 - Working at the expected standard</a:t>
            </a:r>
          </a:p>
        </p:txBody>
      </p:sp>
      <p:sp>
        <p:nvSpPr>
          <p:cNvPr id="3" name="Content Placeholder 2"/>
          <p:cNvSpPr>
            <a:spLocks noGrp="1"/>
          </p:cNvSpPr>
          <p:nvPr>
            <p:ph idx="1"/>
          </p:nvPr>
        </p:nvSpPr>
        <p:spPr/>
        <p:txBody>
          <a:bodyPr>
            <a:normAutofit lnSpcReduction="10000"/>
          </a:bodyPr>
          <a:lstStyle/>
          <a:p>
            <a:pPr marL="0" indent="0">
              <a:buNone/>
            </a:pPr>
            <a:r>
              <a:rPr lang="en-GB" dirty="0"/>
              <a:t>Working at the expected  standard.</a:t>
            </a:r>
          </a:p>
          <a:p>
            <a:pPr marL="0" indent="0">
              <a:buNone/>
            </a:pPr>
            <a:r>
              <a:rPr lang="en-GB" dirty="0"/>
              <a:t>• Can partition two-digit numbers into tens and units (e.g. 23 = 20 + 3) </a:t>
            </a:r>
          </a:p>
          <a:p>
            <a:pPr marL="0" indent="0">
              <a:buNone/>
            </a:pPr>
            <a:r>
              <a:rPr lang="en-GB" dirty="0"/>
              <a:t>• Add 2 two-digit numbers within 100 (e.g. 48 + 35) and can demonstrate their method </a:t>
            </a:r>
          </a:p>
          <a:p>
            <a:pPr marL="0" indent="0">
              <a:buNone/>
            </a:pPr>
            <a:r>
              <a:rPr lang="en-GB" dirty="0"/>
              <a:t>• Use estimation to check that their answer is reasonable (knowing that e.g. 48 + 35 will be less than 100) </a:t>
            </a:r>
          </a:p>
          <a:p>
            <a:pPr marL="0" indent="0">
              <a:buNone/>
            </a:pPr>
            <a:r>
              <a:rPr lang="en-GB" dirty="0"/>
              <a:t>• Subtract mentally a two-digit number from another two-digit number when there is no regrouping required (e.g. 74-33). </a:t>
            </a:r>
          </a:p>
        </p:txBody>
      </p:sp>
      <p:pic>
        <p:nvPicPr>
          <p:cNvPr id="6" name="Picture 5" descr="C:\Users\sviner\Desktop\Logo.png">
            <a:extLst>
              <a:ext uri="{FF2B5EF4-FFF2-40B4-BE49-F238E27FC236}">
                <a16:creationId xmlns:a16="http://schemas.microsoft.com/office/drawing/2014/main" id="{314E443A-5435-4670-B41E-C01A1712265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7788" y="548680"/>
            <a:ext cx="792088" cy="946656"/>
          </a:xfrm>
          <a:prstGeom prst="rect">
            <a:avLst/>
          </a:prstGeom>
          <a:noFill/>
          <a:ln>
            <a:noFill/>
          </a:ln>
        </p:spPr>
      </p:pic>
    </p:spTree>
    <p:extLst>
      <p:ext uri="{BB962C8B-B14F-4D97-AF65-F5344CB8AC3E}">
        <p14:creationId xmlns:p14="http://schemas.microsoft.com/office/powerpoint/2010/main" val="929696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 2 - Working at the expected standard</a:t>
            </a:r>
          </a:p>
        </p:txBody>
      </p:sp>
      <p:sp>
        <p:nvSpPr>
          <p:cNvPr id="3" name="Content Placeholder 2"/>
          <p:cNvSpPr>
            <a:spLocks noGrp="1"/>
          </p:cNvSpPr>
          <p:nvPr>
            <p:ph idx="1"/>
          </p:nvPr>
        </p:nvSpPr>
        <p:spPr/>
        <p:txBody>
          <a:bodyPr/>
          <a:lstStyle/>
          <a:p>
            <a:pPr marL="0" indent="0">
              <a:buNone/>
            </a:pPr>
            <a:r>
              <a:rPr lang="en-GB" dirty="0"/>
              <a:t>• Recognise the inverse relationships between addition and subtraction and use this to check calculations and out missing number problems (e.g. ___ - 14 =28) </a:t>
            </a:r>
          </a:p>
          <a:p>
            <a:pPr marL="0" indent="0">
              <a:buNone/>
            </a:pPr>
            <a:r>
              <a:rPr lang="en-GB" dirty="0"/>
              <a:t>• Recall and use multiplication and division facts for the 2, 5 and 10 multiplication tables to solve simple problems) </a:t>
            </a:r>
          </a:p>
          <a:p>
            <a:pPr marL="0" indent="0">
              <a:buNone/>
            </a:pPr>
            <a:r>
              <a:rPr lang="en-GB" dirty="0"/>
              <a:t>• Identify 1/3, ¼, ½, 2/4, ¾  </a:t>
            </a:r>
          </a:p>
          <a:p>
            <a:pPr marL="0" indent="0">
              <a:buNone/>
            </a:pPr>
            <a:r>
              <a:rPr lang="en-GB" dirty="0"/>
              <a:t>• Use different coins to make the same amount (pupils can work out how many £2 coins are needed to exchange for a £20 note)</a:t>
            </a:r>
          </a:p>
        </p:txBody>
      </p:sp>
      <p:pic>
        <p:nvPicPr>
          <p:cNvPr id="6" name="Picture 5" descr="C:\Users\sviner\Desktop\Logo.png">
            <a:extLst>
              <a:ext uri="{FF2B5EF4-FFF2-40B4-BE49-F238E27FC236}">
                <a16:creationId xmlns:a16="http://schemas.microsoft.com/office/drawing/2014/main" id="{314E443A-5435-4670-B41E-C01A1712265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7788" y="548680"/>
            <a:ext cx="792088" cy="946656"/>
          </a:xfrm>
          <a:prstGeom prst="rect">
            <a:avLst/>
          </a:prstGeom>
          <a:noFill/>
          <a:ln>
            <a:noFill/>
          </a:ln>
        </p:spPr>
      </p:pic>
    </p:spTree>
    <p:extLst>
      <p:ext uri="{BB962C8B-B14F-4D97-AF65-F5344CB8AC3E}">
        <p14:creationId xmlns:p14="http://schemas.microsoft.com/office/powerpoint/2010/main" val="2930484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 2 - Working at the expected standard</a:t>
            </a:r>
          </a:p>
        </p:txBody>
      </p:sp>
      <p:sp>
        <p:nvSpPr>
          <p:cNvPr id="3" name="Content Placeholder 2"/>
          <p:cNvSpPr>
            <a:spLocks noGrp="1"/>
          </p:cNvSpPr>
          <p:nvPr>
            <p:ph idx="1"/>
          </p:nvPr>
        </p:nvSpPr>
        <p:spPr/>
        <p:txBody>
          <a:bodyPr/>
          <a:lstStyle/>
          <a:p>
            <a:pPr marL="0" indent="0">
              <a:buNone/>
            </a:pPr>
            <a:r>
              <a:rPr lang="en-GB" dirty="0"/>
              <a:t>• Read scales in divisions of ones, twos, fives and tens where all the numbers on a scale is given (e.g. reading the temperature on a thermometer or measuring capacities using a measuring jug) </a:t>
            </a:r>
          </a:p>
          <a:p>
            <a:pPr marL="0" indent="0">
              <a:buNone/>
            </a:pPr>
            <a:r>
              <a:rPr lang="en-GB" dirty="0"/>
              <a:t>• Read the time on the clock to the nearest 15 minutes </a:t>
            </a:r>
          </a:p>
          <a:p>
            <a:pPr marL="0" indent="0">
              <a:buNone/>
            </a:pPr>
            <a:r>
              <a:rPr lang="en-GB" dirty="0"/>
              <a:t>• Describe the properties of 2-D and 3-D shapes</a:t>
            </a:r>
          </a:p>
        </p:txBody>
      </p:sp>
      <p:pic>
        <p:nvPicPr>
          <p:cNvPr id="6" name="Picture 5" descr="C:\Users\sviner\Desktop\Logo.png">
            <a:extLst>
              <a:ext uri="{FF2B5EF4-FFF2-40B4-BE49-F238E27FC236}">
                <a16:creationId xmlns:a16="http://schemas.microsoft.com/office/drawing/2014/main" id="{314E443A-5435-4670-B41E-C01A1712265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7788" y="470981"/>
            <a:ext cx="792088" cy="946656"/>
          </a:xfrm>
          <a:prstGeom prst="rect">
            <a:avLst/>
          </a:prstGeom>
          <a:noFill/>
          <a:ln>
            <a:noFill/>
          </a:ln>
        </p:spPr>
      </p:pic>
    </p:spTree>
    <p:extLst>
      <p:ext uri="{BB962C8B-B14F-4D97-AF65-F5344CB8AC3E}">
        <p14:creationId xmlns:p14="http://schemas.microsoft.com/office/powerpoint/2010/main" val="2983523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 2 - Working at greater depth</a:t>
            </a:r>
          </a:p>
        </p:txBody>
      </p:sp>
      <p:sp>
        <p:nvSpPr>
          <p:cNvPr id="3" name="Content Placeholder 2"/>
          <p:cNvSpPr>
            <a:spLocks noGrp="1"/>
          </p:cNvSpPr>
          <p:nvPr>
            <p:ph idx="1"/>
          </p:nvPr>
        </p:nvSpPr>
        <p:spPr/>
        <p:txBody>
          <a:bodyPr/>
          <a:lstStyle/>
          <a:p>
            <a:pPr marL="0" indent="0">
              <a:buNone/>
            </a:pPr>
            <a:r>
              <a:rPr lang="en-GB" dirty="0"/>
              <a:t>• Reason about addition (e.g. the sum of 3 odd  • numbers will always be odd) </a:t>
            </a:r>
          </a:p>
          <a:p>
            <a:pPr marL="0" indent="0">
              <a:buNone/>
            </a:pPr>
            <a:r>
              <a:rPr lang="en-GB" dirty="0"/>
              <a:t>• Solve more complex missing number problems (e.g.14 + ___ -3 =17) </a:t>
            </a:r>
          </a:p>
          <a:p>
            <a:pPr marL="0" indent="0">
              <a:buNone/>
            </a:pPr>
            <a:r>
              <a:rPr lang="en-GB" dirty="0"/>
              <a:t>• Determine remainders given known facts (16÷5 will have a remainder of 1) </a:t>
            </a:r>
          </a:p>
          <a:p>
            <a:pPr marL="0" indent="0">
              <a:buNone/>
            </a:pPr>
            <a:r>
              <a:rPr lang="en-GB" dirty="0"/>
              <a:t>• Two step word problems </a:t>
            </a:r>
          </a:p>
          <a:p>
            <a:pPr marL="0" indent="0">
              <a:buNone/>
            </a:pPr>
            <a:r>
              <a:rPr lang="en-GB" dirty="0"/>
              <a:t>• Time-5 minute intervals </a:t>
            </a:r>
          </a:p>
          <a:p>
            <a:pPr marL="0" indent="0">
              <a:buNone/>
            </a:pPr>
            <a:r>
              <a:rPr lang="en-GB" dirty="0"/>
              <a:t>• Read scales where not all numbers on the scale are give</a:t>
            </a:r>
          </a:p>
        </p:txBody>
      </p:sp>
      <p:pic>
        <p:nvPicPr>
          <p:cNvPr id="6" name="Picture 5" descr="C:\Users\sviner\Desktop\Logo.png">
            <a:extLst>
              <a:ext uri="{FF2B5EF4-FFF2-40B4-BE49-F238E27FC236}">
                <a16:creationId xmlns:a16="http://schemas.microsoft.com/office/drawing/2014/main" id="{314E443A-5435-4670-B41E-C01A1712265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7788" y="548680"/>
            <a:ext cx="792088" cy="946656"/>
          </a:xfrm>
          <a:prstGeom prst="rect">
            <a:avLst/>
          </a:prstGeom>
          <a:noFill/>
          <a:ln>
            <a:noFill/>
          </a:ln>
        </p:spPr>
      </p:pic>
    </p:spTree>
    <p:extLst>
      <p:ext uri="{BB962C8B-B14F-4D97-AF65-F5344CB8AC3E}">
        <p14:creationId xmlns:p14="http://schemas.microsoft.com/office/powerpoint/2010/main" val="500799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Year 1 - Addition</a:t>
            </a:r>
          </a:p>
        </p:txBody>
      </p:sp>
      <p:sp>
        <p:nvSpPr>
          <p:cNvPr id="14" name="Content Placeholder 13"/>
          <p:cNvSpPr>
            <a:spLocks noGrp="1"/>
          </p:cNvSpPr>
          <p:nvPr>
            <p:ph idx="1"/>
          </p:nvPr>
        </p:nvSpPr>
        <p:spPr>
          <a:xfrm>
            <a:off x="1481954" y="1600200"/>
            <a:ext cx="4756475" cy="4572000"/>
          </a:xfrm>
        </p:spPr>
        <p:txBody>
          <a:bodyPr vert="horz" lIns="91440" tIns="45720" rIns="91440" bIns="45720" rtlCol="0" anchor="t">
            <a:normAutofit lnSpcReduction="10000"/>
          </a:bodyPr>
          <a:lstStyle/>
          <a:p>
            <a:pPr marL="246380" indent="-246380"/>
            <a:r>
              <a:rPr lang="en-US" sz="2400" dirty="0"/>
              <a:t>Teach a range of vocabulary linked to addition - add, plus, more, greater than, count on</a:t>
            </a:r>
            <a:endParaRPr lang="en-US" dirty="0"/>
          </a:p>
          <a:p>
            <a:pPr marL="246380" indent="-246380"/>
            <a:r>
              <a:rPr lang="en-US" sz="2400" dirty="0"/>
              <a:t>Start by adding objects, drawing pictures to support understanding, then finally counting forward on a number line</a:t>
            </a:r>
          </a:p>
          <a:p>
            <a:pPr marL="246380" indent="-246380"/>
            <a:r>
              <a:rPr lang="en-US" sz="2400" dirty="0"/>
              <a:t>Check understanding of the concepts that adding can be done in any order and that it is easier to put the largest number first</a:t>
            </a:r>
          </a:p>
          <a:p>
            <a:pPr marL="246380" indent="-246380"/>
            <a:endParaRPr lang="en-US" sz="2400" dirty="0"/>
          </a:p>
        </p:txBody>
      </p:sp>
      <p:pic>
        <p:nvPicPr>
          <p:cNvPr id="2" name="Picture 1"/>
          <p:cNvPicPr>
            <a:picLocks noChangeAspect="1"/>
          </p:cNvPicPr>
          <p:nvPr/>
        </p:nvPicPr>
        <p:blipFill rotWithShape="1">
          <a:blip r:embed="rId2"/>
          <a:srcRect t="6418"/>
          <a:stretch/>
        </p:blipFill>
        <p:spPr>
          <a:xfrm>
            <a:off x="6382443" y="764704"/>
            <a:ext cx="4993794" cy="5516670"/>
          </a:xfrm>
          <a:prstGeom prst="rect">
            <a:avLst/>
          </a:prstGeom>
          <a:ln>
            <a:solidFill>
              <a:schemeClr val="tx2"/>
            </a:solidFill>
          </a:ln>
        </p:spPr>
      </p:pic>
      <p:pic>
        <p:nvPicPr>
          <p:cNvPr id="7" name="Picture 6" descr="C:\Users\sviner\Desktop\Logo.png">
            <a:extLst>
              <a:ext uri="{FF2B5EF4-FFF2-40B4-BE49-F238E27FC236}">
                <a16:creationId xmlns:a16="http://schemas.microsoft.com/office/drawing/2014/main" id="{314E443A-5435-4670-B41E-C01A1712265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77788" y="617891"/>
            <a:ext cx="792088" cy="946656"/>
          </a:xfrm>
          <a:prstGeom prst="rect">
            <a:avLst/>
          </a:prstGeom>
          <a:noFill/>
          <a:ln>
            <a:noFill/>
          </a:ln>
        </p:spPr>
      </p:pic>
    </p:spTree>
    <p:extLst>
      <p:ext uri="{BB962C8B-B14F-4D97-AF65-F5344CB8AC3E}">
        <p14:creationId xmlns:p14="http://schemas.microsoft.com/office/powerpoint/2010/main" val="2004763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9877" y="116632"/>
            <a:ext cx="6120679" cy="6624736"/>
          </a:xfrm>
        </p:spPr>
        <p:txBody>
          <a:bodyPr>
            <a:normAutofit lnSpcReduction="10000"/>
          </a:bodyPr>
          <a:lstStyle/>
          <a:p>
            <a:pPr marL="0" indent="0">
              <a:buNone/>
            </a:pPr>
            <a:r>
              <a:rPr lang="en-GB" sz="4800" dirty="0"/>
              <a:t>Year 2 - Addition </a:t>
            </a:r>
          </a:p>
          <a:p>
            <a:pPr marL="0" indent="0">
              <a:buNone/>
            </a:pPr>
            <a:r>
              <a:rPr lang="en-GB" sz="2000" b="1" dirty="0"/>
              <a:t>Number line</a:t>
            </a:r>
          </a:p>
          <a:p>
            <a:pPr marL="0" indent="0">
              <a:buNone/>
            </a:pPr>
            <a:r>
              <a:rPr lang="en-GB" sz="2000" dirty="0"/>
              <a:t>Children may begin using a prepared </a:t>
            </a:r>
            <a:r>
              <a:rPr lang="en-GB" sz="2000" dirty="0" err="1"/>
              <a:t>numberline</a:t>
            </a:r>
            <a:r>
              <a:rPr lang="en-GB" sz="2000" dirty="0"/>
              <a:t> but will move on to drawing their own lines. Children add U + U and TU + U and three single digit numbers.</a:t>
            </a:r>
          </a:p>
          <a:p>
            <a:pPr marL="0" indent="0">
              <a:buNone/>
            </a:pPr>
            <a:endParaRPr lang="en-GB" sz="2000" dirty="0"/>
          </a:p>
          <a:p>
            <a:pPr marL="0" indent="0">
              <a:buNone/>
            </a:pPr>
            <a:endParaRPr lang="en-GB" sz="2000" dirty="0"/>
          </a:p>
          <a:p>
            <a:pPr marL="0" indent="0">
              <a:buNone/>
            </a:pPr>
            <a:r>
              <a:rPr lang="en-GB" sz="2000" dirty="0"/>
              <a:t>Adding ten and 2 digit numbers on a </a:t>
            </a:r>
            <a:r>
              <a:rPr lang="en-GB" sz="2000" dirty="0" err="1"/>
              <a:t>numberline</a:t>
            </a:r>
            <a:r>
              <a:rPr lang="en-GB" sz="2000" dirty="0"/>
              <a:t>. Before the </a:t>
            </a:r>
            <a:r>
              <a:rPr lang="en-GB" sz="2000" dirty="0" err="1"/>
              <a:t>numberline</a:t>
            </a:r>
            <a:r>
              <a:rPr lang="en-GB" sz="2000" dirty="0"/>
              <a:t> is introduced, we look at the numbers visually using place value cards and </a:t>
            </a:r>
            <a:r>
              <a:rPr lang="en-GB" sz="2000" dirty="0" err="1"/>
              <a:t>deines</a:t>
            </a:r>
            <a:r>
              <a:rPr lang="en-GB" sz="2000" dirty="0"/>
              <a:t>.</a:t>
            </a:r>
          </a:p>
          <a:p>
            <a:pPr marL="0" indent="0">
              <a:buNone/>
            </a:pPr>
            <a:endParaRPr lang="en-GB" sz="2000" dirty="0"/>
          </a:p>
          <a:p>
            <a:pPr marL="0" indent="0">
              <a:buNone/>
            </a:pPr>
            <a:endParaRPr lang="en-GB" sz="2000" dirty="0"/>
          </a:p>
          <a:p>
            <a:pPr marL="0" indent="0">
              <a:buNone/>
            </a:pPr>
            <a:r>
              <a:rPr lang="en-GB" sz="2000" b="1" dirty="0"/>
              <a:t>Partition</a:t>
            </a:r>
          </a:p>
          <a:p>
            <a:pPr marL="0" indent="0">
              <a:buNone/>
            </a:pPr>
            <a:r>
              <a:rPr lang="en-GB" sz="2000" dirty="0"/>
              <a:t>The next formal method. Children partition the numbers into tens and ones and then recombine.</a:t>
            </a:r>
          </a:p>
          <a:p>
            <a:pPr marL="0" indent="0">
              <a:buNone/>
            </a:pPr>
            <a:endParaRPr lang="en-GB" sz="2000" dirty="0"/>
          </a:p>
          <a:p>
            <a:pPr marL="0" indent="0">
              <a:buNone/>
            </a:pPr>
            <a:endParaRPr lang="en-GB" sz="2000" dirty="0"/>
          </a:p>
        </p:txBody>
      </p:sp>
      <p:pic>
        <p:nvPicPr>
          <p:cNvPr id="6" name="Picture 5"/>
          <p:cNvPicPr>
            <a:picLocks noChangeAspect="1"/>
          </p:cNvPicPr>
          <p:nvPr/>
        </p:nvPicPr>
        <p:blipFill>
          <a:blip r:embed="rId3"/>
          <a:stretch>
            <a:fillRect/>
          </a:stretch>
        </p:blipFill>
        <p:spPr>
          <a:xfrm>
            <a:off x="7606580" y="620688"/>
            <a:ext cx="4013061" cy="1430155"/>
          </a:xfrm>
          <a:prstGeom prst="rect">
            <a:avLst/>
          </a:prstGeom>
        </p:spPr>
      </p:pic>
      <p:pic>
        <p:nvPicPr>
          <p:cNvPr id="9" name="Picture 8"/>
          <p:cNvPicPr>
            <a:picLocks noChangeAspect="1"/>
          </p:cNvPicPr>
          <p:nvPr/>
        </p:nvPicPr>
        <p:blipFill>
          <a:blip r:embed="rId4"/>
          <a:stretch>
            <a:fillRect/>
          </a:stretch>
        </p:blipFill>
        <p:spPr>
          <a:xfrm>
            <a:off x="7480480" y="2564904"/>
            <a:ext cx="1990725" cy="828675"/>
          </a:xfrm>
          <a:prstGeom prst="rect">
            <a:avLst/>
          </a:prstGeom>
        </p:spPr>
      </p:pic>
      <p:cxnSp>
        <p:nvCxnSpPr>
          <p:cNvPr id="10" name="Straight Connector 9"/>
          <p:cNvCxnSpPr/>
          <p:nvPr/>
        </p:nvCxnSpPr>
        <p:spPr>
          <a:xfrm flipV="1">
            <a:off x="7614696" y="4741013"/>
            <a:ext cx="3657600" cy="76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7637556" y="4252698"/>
            <a:ext cx="3444240" cy="510540"/>
          </a:xfrm>
          <a:custGeom>
            <a:avLst/>
            <a:gdLst>
              <a:gd name="connsiteX0" fmla="*/ 0 w 3444240"/>
              <a:gd name="connsiteY0" fmla="*/ 510542 h 510542"/>
              <a:gd name="connsiteX1" fmla="*/ 403860 w 3444240"/>
              <a:gd name="connsiteY1" fmla="*/ 2 h 510542"/>
              <a:gd name="connsiteX2" fmla="*/ 998220 w 3444240"/>
              <a:gd name="connsiteY2" fmla="*/ 502922 h 510542"/>
              <a:gd name="connsiteX3" fmla="*/ 1356360 w 3444240"/>
              <a:gd name="connsiteY3" fmla="*/ 129542 h 510542"/>
              <a:gd name="connsiteX4" fmla="*/ 1798320 w 3444240"/>
              <a:gd name="connsiteY4" fmla="*/ 495302 h 510542"/>
              <a:gd name="connsiteX5" fmla="*/ 2202180 w 3444240"/>
              <a:gd name="connsiteY5" fmla="*/ 83822 h 510542"/>
              <a:gd name="connsiteX6" fmla="*/ 2636520 w 3444240"/>
              <a:gd name="connsiteY6" fmla="*/ 480062 h 510542"/>
              <a:gd name="connsiteX7" fmla="*/ 2987040 w 3444240"/>
              <a:gd name="connsiteY7" fmla="*/ 106682 h 510542"/>
              <a:gd name="connsiteX8" fmla="*/ 3444240 w 3444240"/>
              <a:gd name="connsiteY8" fmla="*/ 487682 h 51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44240" h="510542">
                <a:moveTo>
                  <a:pt x="0" y="510542"/>
                </a:moveTo>
                <a:cubicBezTo>
                  <a:pt x="118745" y="255907"/>
                  <a:pt x="237490" y="1272"/>
                  <a:pt x="403860" y="2"/>
                </a:cubicBezTo>
                <a:cubicBezTo>
                  <a:pt x="570230" y="-1268"/>
                  <a:pt x="839470" y="481332"/>
                  <a:pt x="998220" y="502922"/>
                </a:cubicBezTo>
                <a:cubicBezTo>
                  <a:pt x="1156970" y="524512"/>
                  <a:pt x="1223010" y="130812"/>
                  <a:pt x="1356360" y="129542"/>
                </a:cubicBezTo>
                <a:cubicBezTo>
                  <a:pt x="1489710" y="128272"/>
                  <a:pt x="1657350" y="502922"/>
                  <a:pt x="1798320" y="495302"/>
                </a:cubicBezTo>
                <a:cubicBezTo>
                  <a:pt x="1939290" y="487682"/>
                  <a:pt x="2062480" y="86362"/>
                  <a:pt x="2202180" y="83822"/>
                </a:cubicBezTo>
                <a:cubicBezTo>
                  <a:pt x="2341880" y="81282"/>
                  <a:pt x="2505710" y="476252"/>
                  <a:pt x="2636520" y="480062"/>
                </a:cubicBezTo>
                <a:cubicBezTo>
                  <a:pt x="2767330" y="483872"/>
                  <a:pt x="2852420" y="105412"/>
                  <a:pt x="2987040" y="106682"/>
                </a:cubicBezTo>
                <a:cubicBezTo>
                  <a:pt x="3121660" y="107952"/>
                  <a:pt x="3282950" y="297817"/>
                  <a:pt x="3444240" y="4876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Text Box 2"/>
          <p:cNvSpPr txBox="1">
            <a:spLocks noChangeArrowheads="1"/>
          </p:cNvSpPr>
          <p:nvPr/>
        </p:nvSpPr>
        <p:spPr bwMode="auto">
          <a:xfrm>
            <a:off x="7418272" y="4852317"/>
            <a:ext cx="388938" cy="3127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Text Box 4"/>
          <p:cNvSpPr txBox="1">
            <a:spLocks noChangeArrowheads="1"/>
          </p:cNvSpPr>
          <p:nvPr/>
        </p:nvSpPr>
        <p:spPr bwMode="auto">
          <a:xfrm>
            <a:off x="8480381" y="4905230"/>
            <a:ext cx="388937" cy="3127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Text Box 5"/>
          <p:cNvSpPr txBox="1">
            <a:spLocks noChangeArrowheads="1"/>
          </p:cNvSpPr>
          <p:nvPr/>
        </p:nvSpPr>
        <p:spPr bwMode="auto">
          <a:xfrm>
            <a:off x="9246649" y="4849569"/>
            <a:ext cx="388938" cy="3127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Text Box 6"/>
          <p:cNvSpPr txBox="1">
            <a:spLocks noChangeArrowheads="1"/>
          </p:cNvSpPr>
          <p:nvPr/>
        </p:nvSpPr>
        <p:spPr bwMode="auto">
          <a:xfrm>
            <a:off x="10068336" y="4831183"/>
            <a:ext cx="427038" cy="2746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Text Box 7"/>
          <p:cNvSpPr txBox="1">
            <a:spLocks noChangeArrowheads="1"/>
          </p:cNvSpPr>
          <p:nvPr/>
        </p:nvSpPr>
        <p:spPr bwMode="auto">
          <a:xfrm>
            <a:off x="10935975" y="4783667"/>
            <a:ext cx="388938" cy="3127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27</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Text Box 8"/>
          <p:cNvSpPr txBox="1">
            <a:spLocks noChangeArrowheads="1"/>
          </p:cNvSpPr>
          <p:nvPr/>
        </p:nvSpPr>
        <p:spPr bwMode="auto">
          <a:xfrm>
            <a:off x="7849968" y="4402558"/>
            <a:ext cx="434975" cy="2667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Text Box 9"/>
          <p:cNvSpPr txBox="1">
            <a:spLocks noChangeArrowheads="1"/>
          </p:cNvSpPr>
          <p:nvPr/>
        </p:nvSpPr>
        <p:spPr bwMode="auto">
          <a:xfrm>
            <a:off x="8835265" y="4485813"/>
            <a:ext cx="427037" cy="311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Text Box 10"/>
          <p:cNvSpPr txBox="1">
            <a:spLocks noChangeArrowheads="1"/>
          </p:cNvSpPr>
          <p:nvPr/>
        </p:nvSpPr>
        <p:spPr bwMode="auto">
          <a:xfrm>
            <a:off x="9672100" y="4461821"/>
            <a:ext cx="427038"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Text Box 11"/>
          <p:cNvSpPr txBox="1">
            <a:spLocks noChangeArrowheads="1"/>
          </p:cNvSpPr>
          <p:nvPr/>
        </p:nvSpPr>
        <p:spPr bwMode="auto">
          <a:xfrm>
            <a:off x="10585463" y="4426144"/>
            <a:ext cx="427037"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 name="Rectangle 12"/>
          <p:cNvSpPr>
            <a:spLocks noChangeArrowheads="1"/>
          </p:cNvSpPr>
          <p:nvPr/>
        </p:nvSpPr>
        <p:spPr bwMode="auto">
          <a:xfrm>
            <a:off x="6669320" y="2456676"/>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4" name="Text Box 11"/>
          <p:cNvSpPr txBox="1">
            <a:spLocks noChangeArrowheads="1"/>
          </p:cNvSpPr>
          <p:nvPr/>
        </p:nvSpPr>
        <p:spPr bwMode="auto">
          <a:xfrm>
            <a:off x="7470400" y="2363261"/>
            <a:ext cx="1192138" cy="536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lang="en-US" altLang="en-US" sz="1100" b="1" dirty="0">
                <a:latin typeface="Calibri" panose="020F0502020204030204" pitchFamily="34" charset="0"/>
                <a:cs typeface="Times New Roman" panose="02020603050405020304" pitchFamily="18" charset="0"/>
              </a:rPr>
              <a:t>46 + 10 = </a:t>
            </a:r>
            <a:endParaRPr lang="en-US" altLang="en-US" b="1" dirty="0">
              <a:latin typeface="Arial" panose="020B0604020202020204" pitchFamily="34" charset="0"/>
            </a:endParaRPr>
          </a:p>
        </p:txBody>
      </p:sp>
      <p:pic>
        <p:nvPicPr>
          <p:cNvPr id="25" name="Picture 24"/>
          <p:cNvPicPr>
            <a:picLocks noChangeAspect="1"/>
          </p:cNvPicPr>
          <p:nvPr/>
        </p:nvPicPr>
        <p:blipFill>
          <a:blip r:embed="rId5"/>
          <a:stretch>
            <a:fillRect/>
          </a:stretch>
        </p:blipFill>
        <p:spPr>
          <a:xfrm>
            <a:off x="7743858" y="3515175"/>
            <a:ext cx="1304925" cy="747822"/>
          </a:xfrm>
          <a:prstGeom prst="rect">
            <a:avLst/>
          </a:prstGeom>
        </p:spPr>
      </p:pic>
      <p:pic>
        <p:nvPicPr>
          <p:cNvPr id="27" name="Picture 26"/>
          <p:cNvPicPr>
            <a:picLocks noChangeAspect="1"/>
          </p:cNvPicPr>
          <p:nvPr/>
        </p:nvPicPr>
        <p:blipFill>
          <a:blip r:embed="rId6"/>
          <a:stretch>
            <a:fillRect/>
          </a:stretch>
        </p:blipFill>
        <p:spPr>
          <a:xfrm>
            <a:off x="7807210" y="5385737"/>
            <a:ext cx="2657475" cy="1449870"/>
          </a:xfrm>
          <a:prstGeom prst="rect">
            <a:avLst/>
          </a:prstGeom>
        </p:spPr>
      </p:pic>
      <p:pic>
        <p:nvPicPr>
          <p:cNvPr id="23" name="Picture 22" descr="C:\Users\sviner\Desktop\Logo.png">
            <a:extLst>
              <a:ext uri="{FF2B5EF4-FFF2-40B4-BE49-F238E27FC236}">
                <a16:creationId xmlns:a16="http://schemas.microsoft.com/office/drawing/2014/main" id="{314E443A-5435-4670-B41E-C01A1712265C}"/>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446429" y="620688"/>
            <a:ext cx="792088" cy="946656"/>
          </a:xfrm>
          <a:prstGeom prst="rect">
            <a:avLst/>
          </a:prstGeom>
          <a:noFill/>
          <a:ln>
            <a:noFill/>
          </a:ln>
        </p:spPr>
      </p:pic>
    </p:spTree>
    <p:extLst>
      <p:ext uri="{BB962C8B-B14F-4D97-AF65-F5344CB8AC3E}">
        <p14:creationId xmlns:p14="http://schemas.microsoft.com/office/powerpoint/2010/main" val="566376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4513" y="81211"/>
            <a:ext cx="8764355" cy="6624736"/>
          </a:xfrm>
        </p:spPr>
        <p:txBody>
          <a:bodyPr>
            <a:normAutofit/>
          </a:bodyPr>
          <a:lstStyle/>
          <a:p>
            <a:pPr marL="0" indent="0">
              <a:buNone/>
            </a:pPr>
            <a:r>
              <a:rPr lang="en-GB" sz="4800" dirty="0"/>
              <a:t>Addition Mastery/Reasoning</a:t>
            </a:r>
          </a:p>
        </p:txBody>
      </p:sp>
      <p:sp>
        <p:nvSpPr>
          <p:cNvPr id="21" name="Rectangle 12"/>
          <p:cNvSpPr>
            <a:spLocks noChangeArrowheads="1"/>
          </p:cNvSpPr>
          <p:nvPr/>
        </p:nvSpPr>
        <p:spPr bwMode="auto">
          <a:xfrm>
            <a:off x="6669320" y="2456676"/>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 name="Picture 1"/>
          <p:cNvPicPr>
            <a:picLocks noChangeAspect="1"/>
          </p:cNvPicPr>
          <p:nvPr/>
        </p:nvPicPr>
        <p:blipFill rotWithShape="1">
          <a:blip r:embed="rId3"/>
          <a:srcRect b="3266"/>
          <a:stretch/>
        </p:blipFill>
        <p:spPr>
          <a:xfrm>
            <a:off x="1701924" y="1081344"/>
            <a:ext cx="3543300" cy="2533824"/>
          </a:xfrm>
          <a:prstGeom prst="rect">
            <a:avLst/>
          </a:prstGeom>
        </p:spPr>
      </p:pic>
      <p:pic>
        <p:nvPicPr>
          <p:cNvPr id="5" name="Picture 4"/>
          <p:cNvPicPr>
            <a:picLocks noChangeAspect="1"/>
          </p:cNvPicPr>
          <p:nvPr/>
        </p:nvPicPr>
        <p:blipFill>
          <a:blip r:embed="rId4"/>
          <a:stretch>
            <a:fillRect/>
          </a:stretch>
        </p:blipFill>
        <p:spPr>
          <a:xfrm>
            <a:off x="7102524" y="1889938"/>
            <a:ext cx="4152900" cy="2047875"/>
          </a:xfrm>
          <a:prstGeom prst="rect">
            <a:avLst/>
          </a:prstGeom>
        </p:spPr>
      </p:pic>
      <p:pic>
        <p:nvPicPr>
          <p:cNvPr id="7" name="Picture 6"/>
          <p:cNvPicPr>
            <a:picLocks noChangeAspect="1"/>
          </p:cNvPicPr>
          <p:nvPr/>
        </p:nvPicPr>
        <p:blipFill>
          <a:blip r:embed="rId5"/>
          <a:stretch>
            <a:fillRect/>
          </a:stretch>
        </p:blipFill>
        <p:spPr>
          <a:xfrm>
            <a:off x="1845940" y="4077072"/>
            <a:ext cx="3000375" cy="1733550"/>
          </a:xfrm>
          <a:prstGeom prst="rect">
            <a:avLst/>
          </a:prstGeom>
        </p:spPr>
      </p:pic>
      <p:pic>
        <p:nvPicPr>
          <p:cNvPr id="8" name="Picture 7"/>
          <p:cNvPicPr>
            <a:picLocks noChangeAspect="1"/>
          </p:cNvPicPr>
          <p:nvPr/>
        </p:nvPicPr>
        <p:blipFill>
          <a:blip r:embed="rId6"/>
          <a:stretch>
            <a:fillRect/>
          </a:stretch>
        </p:blipFill>
        <p:spPr>
          <a:xfrm>
            <a:off x="7457068" y="4509120"/>
            <a:ext cx="2905125" cy="1895475"/>
          </a:xfrm>
          <a:prstGeom prst="rect">
            <a:avLst/>
          </a:prstGeom>
        </p:spPr>
      </p:pic>
      <p:pic>
        <p:nvPicPr>
          <p:cNvPr id="10" name="Picture 9" descr="C:\Users\sviner\Desktop\Logo.png">
            <a:extLst>
              <a:ext uri="{FF2B5EF4-FFF2-40B4-BE49-F238E27FC236}">
                <a16:creationId xmlns:a16="http://schemas.microsoft.com/office/drawing/2014/main" id="{314E443A-5435-4670-B41E-C01A1712265C}"/>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491286" y="608016"/>
            <a:ext cx="792088" cy="946656"/>
          </a:xfrm>
          <a:prstGeom prst="rect">
            <a:avLst/>
          </a:prstGeom>
          <a:noFill/>
          <a:ln>
            <a:noFill/>
          </a:ln>
        </p:spPr>
      </p:pic>
    </p:spTree>
    <p:extLst>
      <p:ext uri="{BB962C8B-B14F-4D97-AF65-F5344CB8AC3E}">
        <p14:creationId xmlns:p14="http://schemas.microsoft.com/office/powerpoint/2010/main" val="2060791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ath 16x9">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9696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th education presentation with Pi  (widescreen).potx" id="{DF132673-7A8C-4FB7-A35E-0123B6C0D98B}" vid="{CCAAB50D-2EF2-4925-80C2-C83131AE58AC}"/>
    </a:ext>
  </a:extLst>
</a:theme>
</file>

<file path=ppt/theme/theme2.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FD811E83FF6E489F0E4A1567C11394" ma:contentTypeVersion="17" ma:contentTypeDescription="Create a new document." ma:contentTypeScope="" ma:versionID="66cccb87233f8a3ae6339fda3c2e3b21">
  <xsd:schema xmlns:xsd="http://www.w3.org/2001/XMLSchema" xmlns:xs="http://www.w3.org/2001/XMLSchema" xmlns:p="http://schemas.microsoft.com/office/2006/metadata/properties" xmlns:ns3="0ea87d53-291e-42d0-a6ff-a74856475142" xmlns:ns4="58e6f8c3-f3dc-4fdc-8bc1-19727c38d5d5" targetNamespace="http://schemas.microsoft.com/office/2006/metadata/properties" ma:root="true" ma:fieldsID="58ecaaf5a0373890e4c2091312d724a1" ns3:_="" ns4:_="">
    <xsd:import namespace="0ea87d53-291e-42d0-a6ff-a74856475142"/>
    <xsd:import namespace="58e6f8c3-f3dc-4fdc-8bc1-19727c38d5d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element ref="ns3:_activity" minOccurs="0"/>
                <xsd:element ref="ns3:MediaServiceLocation"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a87d53-291e-42d0-a6ff-a748564751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e6f8c3-f3dc-4fdc-8bc1-19727c38d5d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0ea87d53-291e-42d0-a6ff-a74856475142" xsi:nil="true"/>
  </documentManagement>
</p:properties>
</file>

<file path=customXml/itemProps1.xml><?xml version="1.0" encoding="utf-8"?>
<ds:datastoreItem xmlns:ds="http://schemas.openxmlformats.org/officeDocument/2006/customXml" ds:itemID="{2380EBCA-2F37-4D5B-BDB3-22A416BF59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ea87d53-291e-42d0-a6ff-a74856475142"/>
    <ds:schemaRef ds:uri="58e6f8c3-f3dc-4fdc-8bc1-19727c38d5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D5869A-ECCB-44C9-86C3-4C81C740FF29}">
  <ds:schemaRefs>
    <ds:schemaRef ds:uri="http://schemas.microsoft.com/sharepoint/v3/contenttype/forms"/>
  </ds:schemaRefs>
</ds:datastoreItem>
</file>

<file path=customXml/itemProps3.xml><?xml version="1.0" encoding="utf-8"?>
<ds:datastoreItem xmlns:ds="http://schemas.openxmlformats.org/officeDocument/2006/customXml" ds:itemID="{B6F1F1AE-6471-43CF-9951-319B1285C7F5}">
  <ds:schemaRefs>
    <ds:schemaRef ds:uri="http://schemas.microsoft.com/office/2006/documentManagement/types"/>
    <ds:schemaRef ds:uri="http://www.w3.org/XML/1998/namespace"/>
    <ds:schemaRef ds:uri="http://purl.org/dc/elements/1.1/"/>
    <ds:schemaRef ds:uri="http://purl.org/dc/dcmitype/"/>
    <ds:schemaRef ds:uri="58e6f8c3-f3dc-4fdc-8bc1-19727c38d5d5"/>
    <ds:schemaRef ds:uri="0ea87d53-291e-42d0-a6ff-a74856475142"/>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Math education presentation with Pi  (widescreen)</Template>
  <TotalTime>6</TotalTime>
  <Words>1295</Words>
  <Application>Microsoft Office PowerPoint</Application>
  <PresentationFormat>Custom</PresentationFormat>
  <Paragraphs>118</Paragraphs>
  <Slides>19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Euphemia</vt:lpstr>
      <vt:lpstr>Times New Roman</vt:lpstr>
      <vt:lpstr>Math 16x9</vt:lpstr>
      <vt:lpstr>Maths Parent Workshop </vt:lpstr>
      <vt:lpstr>Aims for today</vt:lpstr>
      <vt:lpstr>Year 2 - Working at the expected standard</vt:lpstr>
      <vt:lpstr>Year 2 - Working at the expected standard</vt:lpstr>
      <vt:lpstr>Year 2 - Working at the expected standard</vt:lpstr>
      <vt:lpstr>Year 2 - Working at greater depth</vt:lpstr>
      <vt:lpstr>Year 1 - Addition</vt:lpstr>
      <vt:lpstr>PowerPoint Presentation</vt:lpstr>
      <vt:lpstr>PowerPoint Presentation</vt:lpstr>
      <vt:lpstr>Year 1 –  Subtraction</vt:lpstr>
      <vt:lpstr>PowerPoint Presentation</vt:lpstr>
      <vt:lpstr>PowerPoint Presentation</vt:lpstr>
      <vt:lpstr>Year 1 - Multiplication</vt:lpstr>
      <vt:lpstr>Year 1 -Multiplication</vt:lpstr>
      <vt:lpstr>PowerPoint Presentation</vt:lpstr>
      <vt:lpstr>Year 1 - Division</vt:lpstr>
      <vt:lpstr>PowerPoint Presentation</vt:lpstr>
      <vt:lpstr>PowerPoint Presentation</vt:lpstr>
      <vt:lpstr>Things to remember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Parent Workshop January 2019</dc:title>
  <dc:creator>Rhys Latham</dc:creator>
  <cp:lastModifiedBy>Lauren Elliott</cp:lastModifiedBy>
  <cp:revision>18</cp:revision>
  <dcterms:created xsi:type="dcterms:W3CDTF">2018-12-07T15:53:22Z</dcterms:created>
  <dcterms:modified xsi:type="dcterms:W3CDTF">2023-11-22T19:58:15Z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0x0101003DFD811E83FF6E489F0E4A1567C11394</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